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1" r:id="rId15"/>
    <p:sldId id="272" r:id="rId16"/>
    <p:sldId id="277" r:id="rId17"/>
    <p:sldId id="278" r:id="rId18"/>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2787"/>
    <p:restoredTop sz="90929"/>
  </p:normalViewPr>
  <p:slideViewPr>
    <p:cSldViewPr>
      <p:cViewPr varScale="1">
        <p:scale>
          <a:sx n="77" d="100"/>
          <a:sy n="77" d="100"/>
        </p:scale>
        <p:origin x="-1512"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D976358-D44E-4DF0-8FE9-99E7AD619D56}" type="datetimeFigureOut">
              <a:rPr lang="ru-RU" smtClean="0"/>
              <a:t>03.12.2014</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352917A-83FA-4D12-B054-E79DEA7E44CC}" type="slidenum">
              <a:rPr lang="ru-RU" smtClean="0"/>
              <a:t>‹#›</a:t>
            </a:fld>
            <a:endParaRPr lang="ru-RU"/>
          </a:p>
        </p:txBody>
      </p:sp>
    </p:spTree>
    <p:extLst>
      <p:ext uri="{BB962C8B-B14F-4D97-AF65-F5344CB8AC3E}">
        <p14:creationId xmlns:p14="http://schemas.microsoft.com/office/powerpoint/2010/main" val="21341951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2352917A-83FA-4D12-B054-E79DEA7E44CC}" type="slidenum">
              <a:rPr lang="ru-RU" smtClean="0"/>
              <a:t>3</a:t>
            </a:fld>
            <a:endParaRPr lang="ru-RU"/>
          </a:p>
        </p:txBody>
      </p:sp>
    </p:spTree>
    <p:extLst>
      <p:ext uri="{BB962C8B-B14F-4D97-AF65-F5344CB8AC3E}">
        <p14:creationId xmlns:p14="http://schemas.microsoft.com/office/powerpoint/2010/main" val="19144808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endParaRPr lang="en-US"/>
          </a:p>
        </p:txBody>
      </p:sp>
      <p:sp>
        <p:nvSpPr>
          <p:cNvPr id="5" name="Нижний колонтитул 4"/>
          <p:cNvSpPr>
            <a:spLocks noGrp="1"/>
          </p:cNvSpPr>
          <p:nvPr>
            <p:ph type="ftr" sz="quarter" idx="11"/>
          </p:nvPr>
        </p:nvSpPr>
        <p:spPr/>
        <p:txBody>
          <a:bodyPr/>
          <a:lstStyle>
            <a:lvl1pPr>
              <a:defRPr/>
            </a:lvl1pPr>
          </a:lstStyle>
          <a:p>
            <a:endParaRPr lang="en-US"/>
          </a:p>
        </p:txBody>
      </p:sp>
      <p:sp>
        <p:nvSpPr>
          <p:cNvPr id="6" name="Номер слайда 5"/>
          <p:cNvSpPr>
            <a:spLocks noGrp="1"/>
          </p:cNvSpPr>
          <p:nvPr>
            <p:ph type="sldNum" sz="quarter" idx="12"/>
          </p:nvPr>
        </p:nvSpPr>
        <p:spPr/>
        <p:txBody>
          <a:bodyPr/>
          <a:lstStyle>
            <a:lvl1pPr>
              <a:defRPr/>
            </a:lvl1pPr>
          </a:lstStyle>
          <a:p>
            <a:fld id="{959934FC-EE87-46BF-BDF3-344E9EE56576}" type="slidenum">
              <a:rPr lang="en-US"/>
              <a:pPr/>
              <a:t>‹#›</a:t>
            </a:fld>
            <a:endParaRPr lang="en-US"/>
          </a:p>
        </p:txBody>
      </p:sp>
    </p:spTree>
    <p:extLst>
      <p:ext uri="{BB962C8B-B14F-4D97-AF65-F5344CB8AC3E}">
        <p14:creationId xmlns:p14="http://schemas.microsoft.com/office/powerpoint/2010/main" val="34727484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n-US"/>
          </a:p>
        </p:txBody>
      </p:sp>
      <p:sp>
        <p:nvSpPr>
          <p:cNvPr id="5" name="Нижний колонтитул 4"/>
          <p:cNvSpPr>
            <a:spLocks noGrp="1"/>
          </p:cNvSpPr>
          <p:nvPr>
            <p:ph type="ftr" sz="quarter" idx="11"/>
          </p:nvPr>
        </p:nvSpPr>
        <p:spPr/>
        <p:txBody>
          <a:bodyPr/>
          <a:lstStyle>
            <a:lvl1pPr>
              <a:defRPr/>
            </a:lvl1pPr>
          </a:lstStyle>
          <a:p>
            <a:endParaRPr lang="en-US"/>
          </a:p>
        </p:txBody>
      </p:sp>
      <p:sp>
        <p:nvSpPr>
          <p:cNvPr id="6" name="Номер слайда 5"/>
          <p:cNvSpPr>
            <a:spLocks noGrp="1"/>
          </p:cNvSpPr>
          <p:nvPr>
            <p:ph type="sldNum" sz="quarter" idx="12"/>
          </p:nvPr>
        </p:nvSpPr>
        <p:spPr/>
        <p:txBody>
          <a:bodyPr/>
          <a:lstStyle>
            <a:lvl1pPr>
              <a:defRPr/>
            </a:lvl1pPr>
          </a:lstStyle>
          <a:p>
            <a:fld id="{9E19A79A-B676-4705-A143-8680DFF22315}" type="slidenum">
              <a:rPr lang="en-US"/>
              <a:pPr/>
              <a:t>‹#›</a:t>
            </a:fld>
            <a:endParaRPr lang="en-US"/>
          </a:p>
        </p:txBody>
      </p:sp>
    </p:spTree>
    <p:extLst>
      <p:ext uri="{BB962C8B-B14F-4D97-AF65-F5344CB8AC3E}">
        <p14:creationId xmlns:p14="http://schemas.microsoft.com/office/powerpoint/2010/main" val="20187445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15100" y="609600"/>
            <a:ext cx="1943100" cy="54864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685800" y="609600"/>
            <a:ext cx="5676900" cy="54864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n-US"/>
          </a:p>
        </p:txBody>
      </p:sp>
      <p:sp>
        <p:nvSpPr>
          <p:cNvPr id="5" name="Нижний колонтитул 4"/>
          <p:cNvSpPr>
            <a:spLocks noGrp="1"/>
          </p:cNvSpPr>
          <p:nvPr>
            <p:ph type="ftr" sz="quarter" idx="11"/>
          </p:nvPr>
        </p:nvSpPr>
        <p:spPr/>
        <p:txBody>
          <a:bodyPr/>
          <a:lstStyle>
            <a:lvl1pPr>
              <a:defRPr/>
            </a:lvl1pPr>
          </a:lstStyle>
          <a:p>
            <a:endParaRPr lang="en-US"/>
          </a:p>
        </p:txBody>
      </p:sp>
      <p:sp>
        <p:nvSpPr>
          <p:cNvPr id="6" name="Номер слайда 5"/>
          <p:cNvSpPr>
            <a:spLocks noGrp="1"/>
          </p:cNvSpPr>
          <p:nvPr>
            <p:ph type="sldNum" sz="quarter" idx="12"/>
          </p:nvPr>
        </p:nvSpPr>
        <p:spPr/>
        <p:txBody>
          <a:bodyPr/>
          <a:lstStyle>
            <a:lvl1pPr>
              <a:defRPr/>
            </a:lvl1pPr>
          </a:lstStyle>
          <a:p>
            <a:fld id="{CD554F7A-628E-4F47-9630-872E750879E0}" type="slidenum">
              <a:rPr lang="en-US"/>
              <a:pPr/>
              <a:t>‹#›</a:t>
            </a:fld>
            <a:endParaRPr lang="en-US"/>
          </a:p>
        </p:txBody>
      </p:sp>
    </p:spTree>
    <p:extLst>
      <p:ext uri="{BB962C8B-B14F-4D97-AF65-F5344CB8AC3E}">
        <p14:creationId xmlns:p14="http://schemas.microsoft.com/office/powerpoint/2010/main" val="37907650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n-US"/>
          </a:p>
        </p:txBody>
      </p:sp>
      <p:sp>
        <p:nvSpPr>
          <p:cNvPr id="5" name="Нижний колонтитул 4"/>
          <p:cNvSpPr>
            <a:spLocks noGrp="1"/>
          </p:cNvSpPr>
          <p:nvPr>
            <p:ph type="ftr" sz="quarter" idx="11"/>
          </p:nvPr>
        </p:nvSpPr>
        <p:spPr/>
        <p:txBody>
          <a:bodyPr/>
          <a:lstStyle>
            <a:lvl1pPr>
              <a:defRPr/>
            </a:lvl1pPr>
          </a:lstStyle>
          <a:p>
            <a:endParaRPr lang="en-US"/>
          </a:p>
        </p:txBody>
      </p:sp>
      <p:sp>
        <p:nvSpPr>
          <p:cNvPr id="6" name="Номер слайда 5"/>
          <p:cNvSpPr>
            <a:spLocks noGrp="1"/>
          </p:cNvSpPr>
          <p:nvPr>
            <p:ph type="sldNum" sz="quarter" idx="12"/>
          </p:nvPr>
        </p:nvSpPr>
        <p:spPr/>
        <p:txBody>
          <a:bodyPr/>
          <a:lstStyle>
            <a:lvl1pPr>
              <a:defRPr/>
            </a:lvl1pPr>
          </a:lstStyle>
          <a:p>
            <a:fld id="{6F9C610F-51D3-45C8-8F27-7818F273DA87}" type="slidenum">
              <a:rPr lang="en-US"/>
              <a:pPr/>
              <a:t>‹#›</a:t>
            </a:fld>
            <a:endParaRPr lang="en-US"/>
          </a:p>
        </p:txBody>
      </p:sp>
    </p:spTree>
    <p:extLst>
      <p:ext uri="{BB962C8B-B14F-4D97-AF65-F5344CB8AC3E}">
        <p14:creationId xmlns:p14="http://schemas.microsoft.com/office/powerpoint/2010/main" val="41994110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en-US"/>
          </a:p>
        </p:txBody>
      </p:sp>
      <p:sp>
        <p:nvSpPr>
          <p:cNvPr id="5" name="Нижний колонтитул 4"/>
          <p:cNvSpPr>
            <a:spLocks noGrp="1"/>
          </p:cNvSpPr>
          <p:nvPr>
            <p:ph type="ftr" sz="quarter" idx="11"/>
          </p:nvPr>
        </p:nvSpPr>
        <p:spPr/>
        <p:txBody>
          <a:bodyPr/>
          <a:lstStyle>
            <a:lvl1pPr>
              <a:defRPr/>
            </a:lvl1pPr>
          </a:lstStyle>
          <a:p>
            <a:endParaRPr lang="en-US"/>
          </a:p>
        </p:txBody>
      </p:sp>
      <p:sp>
        <p:nvSpPr>
          <p:cNvPr id="6" name="Номер слайда 5"/>
          <p:cNvSpPr>
            <a:spLocks noGrp="1"/>
          </p:cNvSpPr>
          <p:nvPr>
            <p:ph type="sldNum" sz="quarter" idx="12"/>
          </p:nvPr>
        </p:nvSpPr>
        <p:spPr/>
        <p:txBody>
          <a:bodyPr/>
          <a:lstStyle>
            <a:lvl1pPr>
              <a:defRPr/>
            </a:lvl1pPr>
          </a:lstStyle>
          <a:p>
            <a:fld id="{0288EF90-B5D4-4CC7-981D-094F766F34A3}" type="slidenum">
              <a:rPr lang="en-US"/>
              <a:pPr/>
              <a:t>‹#›</a:t>
            </a:fld>
            <a:endParaRPr lang="en-US"/>
          </a:p>
        </p:txBody>
      </p:sp>
    </p:spTree>
    <p:extLst>
      <p:ext uri="{BB962C8B-B14F-4D97-AF65-F5344CB8AC3E}">
        <p14:creationId xmlns:p14="http://schemas.microsoft.com/office/powerpoint/2010/main" val="30234670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en-US"/>
          </a:p>
        </p:txBody>
      </p:sp>
      <p:sp>
        <p:nvSpPr>
          <p:cNvPr id="6" name="Нижний колонтитул 5"/>
          <p:cNvSpPr>
            <a:spLocks noGrp="1"/>
          </p:cNvSpPr>
          <p:nvPr>
            <p:ph type="ftr" sz="quarter" idx="11"/>
          </p:nvPr>
        </p:nvSpPr>
        <p:spPr/>
        <p:txBody>
          <a:bodyPr/>
          <a:lstStyle>
            <a:lvl1pPr>
              <a:defRPr/>
            </a:lvl1pPr>
          </a:lstStyle>
          <a:p>
            <a:endParaRPr lang="en-US"/>
          </a:p>
        </p:txBody>
      </p:sp>
      <p:sp>
        <p:nvSpPr>
          <p:cNvPr id="7" name="Номер слайда 6"/>
          <p:cNvSpPr>
            <a:spLocks noGrp="1"/>
          </p:cNvSpPr>
          <p:nvPr>
            <p:ph type="sldNum" sz="quarter" idx="12"/>
          </p:nvPr>
        </p:nvSpPr>
        <p:spPr/>
        <p:txBody>
          <a:bodyPr/>
          <a:lstStyle>
            <a:lvl1pPr>
              <a:defRPr/>
            </a:lvl1pPr>
          </a:lstStyle>
          <a:p>
            <a:fld id="{538C658F-52C0-4981-B184-A0FB1B3E78CC}" type="slidenum">
              <a:rPr lang="en-US"/>
              <a:pPr/>
              <a:t>‹#›</a:t>
            </a:fld>
            <a:endParaRPr lang="en-US"/>
          </a:p>
        </p:txBody>
      </p:sp>
    </p:spTree>
    <p:extLst>
      <p:ext uri="{BB962C8B-B14F-4D97-AF65-F5344CB8AC3E}">
        <p14:creationId xmlns:p14="http://schemas.microsoft.com/office/powerpoint/2010/main" val="12935279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en-US"/>
          </a:p>
        </p:txBody>
      </p:sp>
      <p:sp>
        <p:nvSpPr>
          <p:cNvPr id="8" name="Нижний колонтитул 7"/>
          <p:cNvSpPr>
            <a:spLocks noGrp="1"/>
          </p:cNvSpPr>
          <p:nvPr>
            <p:ph type="ftr" sz="quarter" idx="11"/>
          </p:nvPr>
        </p:nvSpPr>
        <p:spPr/>
        <p:txBody>
          <a:bodyPr/>
          <a:lstStyle>
            <a:lvl1pPr>
              <a:defRPr/>
            </a:lvl1pPr>
          </a:lstStyle>
          <a:p>
            <a:endParaRPr lang="en-US"/>
          </a:p>
        </p:txBody>
      </p:sp>
      <p:sp>
        <p:nvSpPr>
          <p:cNvPr id="9" name="Номер слайда 8"/>
          <p:cNvSpPr>
            <a:spLocks noGrp="1"/>
          </p:cNvSpPr>
          <p:nvPr>
            <p:ph type="sldNum" sz="quarter" idx="12"/>
          </p:nvPr>
        </p:nvSpPr>
        <p:spPr/>
        <p:txBody>
          <a:bodyPr/>
          <a:lstStyle>
            <a:lvl1pPr>
              <a:defRPr/>
            </a:lvl1pPr>
          </a:lstStyle>
          <a:p>
            <a:fld id="{8DC7DC47-484B-4D40-8796-5F3B7F0FD27E}" type="slidenum">
              <a:rPr lang="en-US"/>
              <a:pPr/>
              <a:t>‹#›</a:t>
            </a:fld>
            <a:endParaRPr lang="en-US"/>
          </a:p>
        </p:txBody>
      </p:sp>
    </p:spTree>
    <p:extLst>
      <p:ext uri="{BB962C8B-B14F-4D97-AF65-F5344CB8AC3E}">
        <p14:creationId xmlns:p14="http://schemas.microsoft.com/office/powerpoint/2010/main" val="16659866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en-US"/>
          </a:p>
        </p:txBody>
      </p:sp>
      <p:sp>
        <p:nvSpPr>
          <p:cNvPr id="4" name="Нижний колонтитул 3"/>
          <p:cNvSpPr>
            <a:spLocks noGrp="1"/>
          </p:cNvSpPr>
          <p:nvPr>
            <p:ph type="ftr" sz="quarter" idx="11"/>
          </p:nvPr>
        </p:nvSpPr>
        <p:spPr/>
        <p:txBody>
          <a:bodyPr/>
          <a:lstStyle>
            <a:lvl1pPr>
              <a:defRPr/>
            </a:lvl1pPr>
          </a:lstStyle>
          <a:p>
            <a:endParaRPr lang="en-US"/>
          </a:p>
        </p:txBody>
      </p:sp>
      <p:sp>
        <p:nvSpPr>
          <p:cNvPr id="5" name="Номер слайда 4"/>
          <p:cNvSpPr>
            <a:spLocks noGrp="1"/>
          </p:cNvSpPr>
          <p:nvPr>
            <p:ph type="sldNum" sz="quarter" idx="12"/>
          </p:nvPr>
        </p:nvSpPr>
        <p:spPr/>
        <p:txBody>
          <a:bodyPr/>
          <a:lstStyle>
            <a:lvl1pPr>
              <a:defRPr/>
            </a:lvl1pPr>
          </a:lstStyle>
          <a:p>
            <a:fld id="{BCEBA397-35C0-44D6-8E43-91882058B423}" type="slidenum">
              <a:rPr lang="en-US"/>
              <a:pPr/>
              <a:t>‹#›</a:t>
            </a:fld>
            <a:endParaRPr lang="en-US"/>
          </a:p>
        </p:txBody>
      </p:sp>
    </p:spTree>
    <p:extLst>
      <p:ext uri="{BB962C8B-B14F-4D97-AF65-F5344CB8AC3E}">
        <p14:creationId xmlns:p14="http://schemas.microsoft.com/office/powerpoint/2010/main" val="42639829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en-US"/>
          </a:p>
        </p:txBody>
      </p:sp>
      <p:sp>
        <p:nvSpPr>
          <p:cNvPr id="3" name="Нижний колонтитул 2"/>
          <p:cNvSpPr>
            <a:spLocks noGrp="1"/>
          </p:cNvSpPr>
          <p:nvPr>
            <p:ph type="ftr" sz="quarter" idx="11"/>
          </p:nvPr>
        </p:nvSpPr>
        <p:spPr/>
        <p:txBody>
          <a:bodyPr/>
          <a:lstStyle>
            <a:lvl1pPr>
              <a:defRPr/>
            </a:lvl1pPr>
          </a:lstStyle>
          <a:p>
            <a:endParaRPr lang="en-US"/>
          </a:p>
        </p:txBody>
      </p:sp>
      <p:sp>
        <p:nvSpPr>
          <p:cNvPr id="4" name="Номер слайда 3"/>
          <p:cNvSpPr>
            <a:spLocks noGrp="1"/>
          </p:cNvSpPr>
          <p:nvPr>
            <p:ph type="sldNum" sz="quarter" idx="12"/>
          </p:nvPr>
        </p:nvSpPr>
        <p:spPr/>
        <p:txBody>
          <a:bodyPr/>
          <a:lstStyle>
            <a:lvl1pPr>
              <a:defRPr/>
            </a:lvl1pPr>
          </a:lstStyle>
          <a:p>
            <a:fld id="{BC14AAAB-D1C9-4DC9-82C2-9837DC6247DF}" type="slidenum">
              <a:rPr lang="en-US"/>
              <a:pPr/>
              <a:t>‹#›</a:t>
            </a:fld>
            <a:endParaRPr lang="en-US"/>
          </a:p>
        </p:txBody>
      </p:sp>
    </p:spTree>
    <p:extLst>
      <p:ext uri="{BB962C8B-B14F-4D97-AF65-F5344CB8AC3E}">
        <p14:creationId xmlns:p14="http://schemas.microsoft.com/office/powerpoint/2010/main" val="40466058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en-US"/>
          </a:p>
        </p:txBody>
      </p:sp>
      <p:sp>
        <p:nvSpPr>
          <p:cNvPr id="6" name="Нижний колонтитул 5"/>
          <p:cNvSpPr>
            <a:spLocks noGrp="1"/>
          </p:cNvSpPr>
          <p:nvPr>
            <p:ph type="ftr" sz="quarter" idx="11"/>
          </p:nvPr>
        </p:nvSpPr>
        <p:spPr/>
        <p:txBody>
          <a:bodyPr/>
          <a:lstStyle>
            <a:lvl1pPr>
              <a:defRPr/>
            </a:lvl1pPr>
          </a:lstStyle>
          <a:p>
            <a:endParaRPr lang="en-US"/>
          </a:p>
        </p:txBody>
      </p:sp>
      <p:sp>
        <p:nvSpPr>
          <p:cNvPr id="7" name="Номер слайда 6"/>
          <p:cNvSpPr>
            <a:spLocks noGrp="1"/>
          </p:cNvSpPr>
          <p:nvPr>
            <p:ph type="sldNum" sz="quarter" idx="12"/>
          </p:nvPr>
        </p:nvSpPr>
        <p:spPr/>
        <p:txBody>
          <a:bodyPr/>
          <a:lstStyle>
            <a:lvl1pPr>
              <a:defRPr/>
            </a:lvl1pPr>
          </a:lstStyle>
          <a:p>
            <a:fld id="{992E0C14-5532-4AE2-BB27-40C050840257}" type="slidenum">
              <a:rPr lang="en-US"/>
              <a:pPr/>
              <a:t>‹#›</a:t>
            </a:fld>
            <a:endParaRPr lang="en-US"/>
          </a:p>
        </p:txBody>
      </p:sp>
    </p:spTree>
    <p:extLst>
      <p:ext uri="{BB962C8B-B14F-4D97-AF65-F5344CB8AC3E}">
        <p14:creationId xmlns:p14="http://schemas.microsoft.com/office/powerpoint/2010/main" val="4024707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en-US"/>
          </a:p>
        </p:txBody>
      </p:sp>
      <p:sp>
        <p:nvSpPr>
          <p:cNvPr id="6" name="Нижний колонтитул 5"/>
          <p:cNvSpPr>
            <a:spLocks noGrp="1"/>
          </p:cNvSpPr>
          <p:nvPr>
            <p:ph type="ftr" sz="quarter" idx="11"/>
          </p:nvPr>
        </p:nvSpPr>
        <p:spPr/>
        <p:txBody>
          <a:bodyPr/>
          <a:lstStyle>
            <a:lvl1pPr>
              <a:defRPr/>
            </a:lvl1pPr>
          </a:lstStyle>
          <a:p>
            <a:endParaRPr lang="en-US"/>
          </a:p>
        </p:txBody>
      </p:sp>
      <p:sp>
        <p:nvSpPr>
          <p:cNvPr id="7" name="Номер слайда 6"/>
          <p:cNvSpPr>
            <a:spLocks noGrp="1"/>
          </p:cNvSpPr>
          <p:nvPr>
            <p:ph type="sldNum" sz="quarter" idx="12"/>
          </p:nvPr>
        </p:nvSpPr>
        <p:spPr/>
        <p:txBody>
          <a:bodyPr/>
          <a:lstStyle>
            <a:lvl1pPr>
              <a:defRPr/>
            </a:lvl1pPr>
          </a:lstStyle>
          <a:p>
            <a:fld id="{7FFA69CF-4152-4F0B-8883-579CB0AC414A}" type="slidenum">
              <a:rPr lang="en-US"/>
              <a:pPr/>
              <a:t>‹#›</a:t>
            </a:fld>
            <a:endParaRPr lang="en-US"/>
          </a:p>
        </p:txBody>
      </p:sp>
    </p:spTree>
    <p:extLst>
      <p:ext uri="{BB962C8B-B14F-4D97-AF65-F5344CB8AC3E}">
        <p14:creationId xmlns:p14="http://schemas.microsoft.com/office/powerpoint/2010/main" val="7333128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ru-RU" smtClean="0"/>
              <a:t>Образец заголовка</a:t>
            </a:r>
            <a:endParaRPr lang="en-US" smtClean="0"/>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96429DC2-6B10-414F-B192-75B832BBB3EC}"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Times New Roman" pitchFamily="18" charset="0"/>
        </a:defRPr>
      </a:lvl2pPr>
      <a:lvl3pPr algn="ctr" rtl="0" eaLnBrk="1" fontAlgn="base" hangingPunct="1">
        <a:spcBef>
          <a:spcPct val="0"/>
        </a:spcBef>
        <a:spcAft>
          <a:spcPct val="0"/>
        </a:spcAft>
        <a:defRPr sz="4400">
          <a:solidFill>
            <a:schemeClr val="tx2"/>
          </a:solidFill>
          <a:latin typeface="Times New Roman" pitchFamily="18" charset="0"/>
        </a:defRPr>
      </a:lvl3pPr>
      <a:lvl4pPr algn="ctr" rtl="0" eaLnBrk="1" fontAlgn="base" hangingPunct="1">
        <a:spcBef>
          <a:spcPct val="0"/>
        </a:spcBef>
        <a:spcAft>
          <a:spcPct val="0"/>
        </a:spcAft>
        <a:defRPr sz="4400">
          <a:solidFill>
            <a:schemeClr val="tx2"/>
          </a:solidFill>
          <a:latin typeface="Times New Roman" pitchFamily="18" charset="0"/>
        </a:defRPr>
      </a:lvl4pPr>
      <a:lvl5pPr algn="ctr" rtl="0" eaLnBrk="1" fontAlgn="base" hangingPunct="1">
        <a:spcBef>
          <a:spcPct val="0"/>
        </a:spcBef>
        <a:spcAft>
          <a:spcPct val="0"/>
        </a:spcAft>
        <a:defRPr sz="4400">
          <a:solidFill>
            <a:schemeClr val="tx2"/>
          </a:solidFill>
          <a:latin typeface="Times New Roman" pitchFamily="18" charset="0"/>
        </a:defRPr>
      </a:lvl5pPr>
      <a:lvl6pPr marL="457200" algn="ctr" rtl="0" eaLnBrk="1" fontAlgn="base" hangingPunct="1">
        <a:spcBef>
          <a:spcPct val="0"/>
        </a:spcBef>
        <a:spcAft>
          <a:spcPct val="0"/>
        </a:spcAft>
        <a:defRPr sz="4400">
          <a:solidFill>
            <a:schemeClr val="tx2"/>
          </a:solidFill>
          <a:latin typeface="Times New Roman" pitchFamily="18" charset="0"/>
        </a:defRPr>
      </a:lvl6pPr>
      <a:lvl7pPr marL="914400" algn="ctr" rtl="0" eaLnBrk="1" fontAlgn="base" hangingPunct="1">
        <a:spcBef>
          <a:spcPct val="0"/>
        </a:spcBef>
        <a:spcAft>
          <a:spcPct val="0"/>
        </a:spcAft>
        <a:defRPr sz="4400">
          <a:solidFill>
            <a:schemeClr val="tx2"/>
          </a:solidFill>
          <a:latin typeface="Times New Roman" pitchFamily="18" charset="0"/>
        </a:defRPr>
      </a:lvl7pPr>
      <a:lvl8pPr marL="1371600" algn="ctr" rtl="0" eaLnBrk="1" fontAlgn="base" hangingPunct="1">
        <a:spcBef>
          <a:spcPct val="0"/>
        </a:spcBef>
        <a:spcAft>
          <a:spcPct val="0"/>
        </a:spcAft>
        <a:defRPr sz="4400">
          <a:solidFill>
            <a:schemeClr val="tx2"/>
          </a:solidFill>
          <a:latin typeface="Times New Roman" pitchFamily="18" charset="0"/>
        </a:defRPr>
      </a:lvl8pPr>
      <a:lvl9pPr marL="1828800" algn="ctr" rtl="0" eaLnBrk="1" fontAlgn="base" hangingPunct="1">
        <a:spcBef>
          <a:spcPct val="0"/>
        </a:spcBef>
        <a:spcAft>
          <a:spcPct val="0"/>
        </a:spcAft>
        <a:defRPr sz="44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87624" y="332656"/>
            <a:ext cx="7848872" cy="4680520"/>
          </a:xfrm>
        </p:spPr>
        <p:txBody>
          <a:bodyPr/>
          <a:lstStyle/>
          <a:p>
            <a:r>
              <a:rPr lang="ru-RU" sz="5400" b="1" dirty="0" smtClean="0">
                <a:solidFill>
                  <a:schemeClr val="accent6"/>
                </a:solidFill>
                <a:latin typeface="Constantia" pitchFamily="18" charset="0"/>
              </a:rPr>
              <a:t>Сопровождение</a:t>
            </a:r>
            <a:br>
              <a:rPr lang="ru-RU" sz="5400" b="1" dirty="0" smtClean="0">
                <a:solidFill>
                  <a:schemeClr val="accent6"/>
                </a:solidFill>
                <a:latin typeface="Constantia" pitchFamily="18" charset="0"/>
              </a:rPr>
            </a:br>
            <a:r>
              <a:rPr lang="ru-RU" sz="5400" b="1" dirty="0" smtClean="0">
                <a:solidFill>
                  <a:schemeClr val="accent6"/>
                </a:solidFill>
                <a:latin typeface="Constantia" pitchFamily="18" charset="0"/>
              </a:rPr>
              <a:t> детей с особыми</a:t>
            </a:r>
            <a:br>
              <a:rPr lang="ru-RU" sz="5400" b="1" dirty="0" smtClean="0">
                <a:solidFill>
                  <a:schemeClr val="accent6"/>
                </a:solidFill>
                <a:latin typeface="Constantia" pitchFamily="18" charset="0"/>
              </a:rPr>
            </a:br>
            <a:r>
              <a:rPr lang="ru-RU" sz="5400" b="1" dirty="0" smtClean="0">
                <a:solidFill>
                  <a:schemeClr val="accent6"/>
                </a:solidFill>
                <a:latin typeface="Constantia" pitchFamily="18" charset="0"/>
              </a:rPr>
              <a:t> образовательными</a:t>
            </a:r>
            <a:br>
              <a:rPr lang="ru-RU" sz="5400" b="1" dirty="0" smtClean="0">
                <a:solidFill>
                  <a:schemeClr val="accent6"/>
                </a:solidFill>
                <a:latin typeface="Constantia" pitchFamily="18" charset="0"/>
              </a:rPr>
            </a:br>
            <a:r>
              <a:rPr lang="ru-RU" sz="5400" b="1" dirty="0" smtClean="0">
                <a:solidFill>
                  <a:schemeClr val="accent6"/>
                </a:solidFill>
                <a:latin typeface="Constantia" pitchFamily="18" charset="0"/>
              </a:rPr>
              <a:t> потребностями</a:t>
            </a:r>
            <a:endParaRPr lang="ru-RU" sz="5400" b="1" dirty="0">
              <a:solidFill>
                <a:schemeClr val="accent6"/>
              </a:solidFill>
            </a:endParaRPr>
          </a:p>
        </p:txBody>
      </p:sp>
      <p:sp>
        <p:nvSpPr>
          <p:cNvPr id="5" name="Подзаголовок 4"/>
          <p:cNvSpPr>
            <a:spLocks noGrp="1"/>
          </p:cNvSpPr>
          <p:nvPr>
            <p:ph type="subTitle" idx="1"/>
          </p:nvPr>
        </p:nvSpPr>
        <p:spPr>
          <a:xfrm>
            <a:off x="1371600" y="5229200"/>
            <a:ext cx="7448872" cy="1440160"/>
          </a:xfrm>
        </p:spPr>
        <p:txBody>
          <a:bodyPr/>
          <a:lstStyle/>
          <a:p>
            <a:r>
              <a:rPr lang="ru-RU" sz="2800" b="1" dirty="0" smtClean="0">
                <a:solidFill>
                  <a:schemeClr val="accent6"/>
                </a:solidFill>
                <a:latin typeface="Constantia" pitchFamily="18" charset="0"/>
              </a:rPr>
              <a:t> ОГАОУ         ЦПМСС</a:t>
            </a:r>
          </a:p>
          <a:p>
            <a:r>
              <a:rPr lang="ru-RU" sz="2800" b="1" dirty="0" smtClean="0">
                <a:solidFill>
                  <a:schemeClr val="accent6"/>
                </a:solidFill>
                <a:latin typeface="Constantia" pitchFamily="18" charset="0"/>
              </a:rPr>
              <a:t>отдел ПМПК</a:t>
            </a:r>
          </a:p>
          <a:p>
            <a:r>
              <a:rPr lang="ru-RU" sz="2800" b="1" dirty="0" smtClean="0">
                <a:solidFill>
                  <a:schemeClr val="accent6"/>
                </a:solidFill>
                <a:latin typeface="Constantia" pitchFamily="18" charset="0"/>
              </a:rPr>
              <a:t>2014</a:t>
            </a:r>
            <a:endParaRPr lang="ru-RU" sz="2800" b="1" dirty="0">
              <a:solidFill>
                <a:schemeClr val="accent6"/>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188640"/>
            <a:ext cx="7772400" cy="1296144"/>
          </a:xfrm>
        </p:spPr>
        <p:txBody>
          <a:bodyPr/>
          <a:lstStyle/>
          <a:p>
            <a:r>
              <a:rPr lang="ru-RU" b="1" dirty="0" smtClean="0">
                <a:solidFill>
                  <a:schemeClr val="accent6"/>
                </a:solidFill>
                <a:latin typeface="Constantia" pitchFamily="18" charset="0"/>
              </a:rPr>
              <a:t>Основные направления сопровождения:</a:t>
            </a:r>
            <a:endParaRPr lang="ru-RU" b="1" dirty="0">
              <a:solidFill>
                <a:schemeClr val="accent6"/>
              </a:solidFill>
            </a:endParaRPr>
          </a:p>
        </p:txBody>
      </p:sp>
      <p:sp>
        <p:nvSpPr>
          <p:cNvPr id="3" name="Объект 2"/>
          <p:cNvSpPr>
            <a:spLocks noGrp="1"/>
          </p:cNvSpPr>
          <p:nvPr>
            <p:ph idx="1"/>
          </p:nvPr>
        </p:nvSpPr>
        <p:spPr>
          <a:xfrm>
            <a:off x="971600" y="1484784"/>
            <a:ext cx="8064896" cy="4968552"/>
          </a:xfrm>
        </p:spPr>
        <p:txBody>
          <a:bodyPr/>
          <a:lstStyle/>
          <a:p>
            <a:pPr>
              <a:buClr>
                <a:schemeClr val="accent6"/>
              </a:buClr>
              <a:buFont typeface="Wingdings" pitchFamily="2" charset="2"/>
              <a:buChar char="§"/>
            </a:pPr>
            <a:r>
              <a:rPr lang="ru-RU" sz="2500" dirty="0" smtClean="0">
                <a:solidFill>
                  <a:schemeClr val="accent6"/>
                </a:solidFill>
                <a:latin typeface="Constantia" pitchFamily="18" charset="0"/>
              </a:rPr>
              <a:t>профилактика;</a:t>
            </a:r>
          </a:p>
          <a:p>
            <a:pPr>
              <a:buClr>
                <a:schemeClr val="accent6"/>
              </a:buClr>
              <a:buFont typeface="Wingdings" pitchFamily="2" charset="2"/>
              <a:buChar char="§"/>
            </a:pPr>
            <a:r>
              <a:rPr lang="ru-RU" sz="2500" dirty="0" smtClean="0">
                <a:solidFill>
                  <a:schemeClr val="accent6"/>
                </a:solidFill>
                <a:latin typeface="Constantia" pitchFamily="18" charset="0"/>
              </a:rPr>
              <a:t> диагностика (индивидуальная и групповая);</a:t>
            </a:r>
          </a:p>
          <a:p>
            <a:pPr>
              <a:buClr>
                <a:schemeClr val="accent6"/>
              </a:buClr>
              <a:buFont typeface="Wingdings" pitchFamily="2" charset="2"/>
              <a:buChar char="§"/>
            </a:pPr>
            <a:r>
              <a:rPr lang="ru-RU" sz="2500" dirty="0" smtClean="0">
                <a:solidFill>
                  <a:schemeClr val="accent6"/>
                </a:solidFill>
                <a:latin typeface="Constantia" pitchFamily="18" charset="0"/>
              </a:rPr>
              <a:t> консультирование (индивидуальное и групповое);</a:t>
            </a:r>
          </a:p>
          <a:p>
            <a:pPr>
              <a:buClr>
                <a:schemeClr val="accent6"/>
              </a:buClr>
              <a:buFont typeface="Wingdings" pitchFamily="2" charset="2"/>
              <a:buChar char="§"/>
            </a:pPr>
            <a:r>
              <a:rPr lang="ru-RU" sz="2500" dirty="0" smtClean="0">
                <a:solidFill>
                  <a:schemeClr val="accent6"/>
                </a:solidFill>
                <a:latin typeface="Constantia" pitchFamily="18" charset="0"/>
              </a:rPr>
              <a:t> развивающая работа (индивидуальная и групповая);</a:t>
            </a:r>
          </a:p>
          <a:p>
            <a:pPr>
              <a:buClr>
                <a:schemeClr val="accent6"/>
              </a:buClr>
              <a:buFont typeface="Wingdings" pitchFamily="2" charset="2"/>
              <a:buChar char="§"/>
            </a:pPr>
            <a:r>
              <a:rPr lang="ru-RU" sz="2500" dirty="0" smtClean="0">
                <a:solidFill>
                  <a:schemeClr val="accent6"/>
                </a:solidFill>
                <a:latin typeface="Constantia" pitchFamily="18" charset="0"/>
              </a:rPr>
              <a:t> коррекционная работа (индивидуальная и групповая);</a:t>
            </a:r>
          </a:p>
          <a:p>
            <a:pPr>
              <a:buClr>
                <a:schemeClr val="accent6"/>
              </a:buClr>
              <a:buFont typeface="Wingdings" pitchFamily="2" charset="2"/>
              <a:buChar char="§"/>
            </a:pPr>
            <a:r>
              <a:rPr lang="ru-RU" sz="2500" dirty="0" smtClean="0">
                <a:solidFill>
                  <a:schemeClr val="accent6"/>
                </a:solidFill>
                <a:latin typeface="Constantia" pitchFamily="18" charset="0"/>
              </a:rPr>
              <a:t> психологическое просвещение и образование: формирование психологической культуры, развитие психолого-педагогической компетентности учащихся, администрации образовательных учреждений, педагогов, родителей;</a:t>
            </a:r>
          </a:p>
          <a:p>
            <a:endParaRPr lang="ru-RU" sz="2600" dirty="0"/>
          </a:p>
        </p:txBody>
      </p:sp>
    </p:spTree>
    <p:extLst>
      <p:ext uri="{BB962C8B-B14F-4D97-AF65-F5344CB8AC3E}">
        <p14:creationId xmlns:p14="http://schemas.microsoft.com/office/powerpoint/2010/main" val="18902094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685800" y="188640"/>
            <a:ext cx="8206680" cy="1296144"/>
          </a:xfrm>
        </p:spPr>
        <p:txBody>
          <a:bodyPr/>
          <a:lstStyle/>
          <a:p>
            <a:r>
              <a:rPr lang="ru-RU" b="1" dirty="0" smtClean="0">
                <a:solidFill>
                  <a:schemeClr val="accent6"/>
                </a:solidFill>
                <a:latin typeface="Constantia" pitchFamily="18" charset="0"/>
              </a:rPr>
              <a:t>Результат сопровождения</a:t>
            </a:r>
            <a:r>
              <a:rPr lang="ru-RU" b="1" dirty="0" smtClean="0">
                <a:solidFill>
                  <a:schemeClr val="accent6"/>
                </a:solidFill>
              </a:rPr>
              <a:t>:</a:t>
            </a:r>
            <a:endParaRPr lang="ru-RU" b="1" dirty="0">
              <a:solidFill>
                <a:schemeClr val="accent6"/>
              </a:solidFill>
            </a:endParaRPr>
          </a:p>
        </p:txBody>
      </p:sp>
      <p:sp>
        <p:nvSpPr>
          <p:cNvPr id="5" name="Объект 4"/>
          <p:cNvSpPr>
            <a:spLocks noGrp="1"/>
          </p:cNvSpPr>
          <p:nvPr>
            <p:ph idx="1"/>
          </p:nvPr>
        </p:nvSpPr>
        <p:spPr>
          <a:xfrm>
            <a:off x="685800" y="1981200"/>
            <a:ext cx="8278688" cy="3536032"/>
          </a:xfrm>
        </p:spPr>
        <p:txBody>
          <a:bodyPr/>
          <a:lstStyle/>
          <a:p>
            <a:pPr>
              <a:buClr>
                <a:schemeClr val="accent6"/>
              </a:buClr>
              <a:buFont typeface="Wingdings" pitchFamily="2" charset="2"/>
              <a:buChar char="§"/>
            </a:pPr>
            <a:r>
              <a:rPr lang="ru-RU" sz="2500" dirty="0" smtClean="0">
                <a:solidFill>
                  <a:schemeClr val="accent6"/>
                </a:solidFill>
                <a:latin typeface="Constantia" pitchFamily="18" charset="0"/>
              </a:rPr>
              <a:t>Адаптация детей всех ступеней обучения к быстро меняющейся жизни;</a:t>
            </a:r>
          </a:p>
          <a:p>
            <a:pPr>
              <a:buClr>
                <a:schemeClr val="accent6"/>
              </a:buClr>
              <a:buFont typeface="Wingdings" pitchFamily="2" charset="2"/>
              <a:buChar char="§"/>
            </a:pPr>
            <a:r>
              <a:rPr lang="ru-RU" sz="2500" dirty="0" smtClean="0">
                <a:solidFill>
                  <a:schemeClr val="accent6"/>
                </a:solidFill>
                <a:latin typeface="Constantia" pitchFamily="18" charset="0"/>
              </a:rPr>
              <a:t>Обеспечение организации образовательного процесса, способствующего становлению личности ребенка;</a:t>
            </a:r>
          </a:p>
          <a:p>
            <a:pPr marL="45720" indent="0">
              <a:buNone/>
            </a:pPr>
            <a:endParaRPr lang="ru-RU" sz="2500" dirty="0" smtClean="0">
              <a:solidFill>
                <a:schemeClr val="accent6"/>
              </a:solidFill>
              <a:latin typeface="Constantia" pitchFamily="18" charset="0"/>
            </a:endParaRPr>
          </a:p>
          <a:p>
            <a:pPr marL="45720" indent="0" algn="ctr">
              <a:buNone/>
            </a:pPr>
            <a:r>
              <a:rPr lang="ru-RU" sz="2500" b="1" dirty="0" smtClean="0">
                <a:solidFill>
                  <a:schemeClr val="accent6"/>
                </a:solidFill>
                <a:latin typeface="Constantia" pitchFamily="18" charset="0"/>
              </a:rPr>
              <a:t>Таким образом сопровождение выступает как комплексная технология, особая культура поддержки и помощи ребенку в решении задач развития, обучения, воспитания, социализации.</a:t>
            </a:r>
          </a:p>
          <a:p>
            <a:endParaRPr lang="ru-RU" sz="2800" dirty="0">
              <a:solidFill>
                <a:schemeClr val="accent6"/>
              </a:solidFill>
            </a:endParaRPr>
          </a:p>
        </p:txBody>
      </p:sp>
    </p:spTree>
    <p:extLst>
      <p:ext uri="{BB962C8B-B14F-4D97-AF65-F5344CB8AC3E}">
        <p14:creationId xmlns:p14="http://schemas.microsoft.com/office/powerpoint/2010/main" val="24998743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685800" y="188640"/>
            <a:ext cx="7772400" cy="1563960"/>
          </a:xfrm>
        </p:spPr>
        <p:txBody>
          <a:bodyPr/>
          <a:lstStyle/>
          <a:p>
            <a:r>
              <a:rPr lang="ru-RU" sz="3600" b="1" dirty="0" smtClean="0">
                <a:solidFill>
                  <a:schemeClr val="accent6"/>
                </a:solidFill>
                <a:latin typeface="Constantia" pitchFamily="18" charset="0"/>
              </a:rPr>
              <a:t>Особенности работы с детьми с Особыми образовательными потребностями</a:t>
            </a:r>
            <a:endParaRPr lang="ru-RU" sz="3600" b="1" dirty="0">
              <a:solidFill>
                <a:schemeClr val="accent6"/>
              </a:solidFill>
            </a:endParaRPr>
          </a:p>
        </p:txBody>
      </p:sp>
      <p:sp>
        <p:nvSpPr>
          <p:cNvPr id="5" name="Объект 4"/>
          <p:cNvSpPr>
            <a:spLocks noGrp="1"/>
          </p:cNvSpPr>
          <p:nvPr>
            <p:ph idx="1"/>
          </p:nvPr>
        </p:nvSpPr>
        <p:spPr>
          <a:xfrm>
            <a:off x="1115616" y="1916832"/>
            <a:ext cx="7848872" cy="3384376"/>
          </a:xfrm>
        </p:spPr>
        <p:txBody>
          <a:bodyPr/>
          <a:lstStyle/>
          <a:p>
            <a:pPr marL="0" indent="0">
              <a:buNone/>
            </a:pPr>
            <a:r>
              <a:rPr lang="ru-RU" sz="3600" dirty="0">
                <a:solidFill>
                  <a:schemeClr val="accent6"/>
                </a:solidFill>
                <a:latin typeface="Constantia" pitchFamily="18" charset="0"/>
              </a:rPr>
              <a:t>Важнейшим направлением психолого-педагогического сопровождения развития учащихся является сохранение и укрепление здоровья детей</a:t>
            </a:r>
            <a:r>
              <a:rPr lang="ru-RU" sz="3600" dirty="0">
                <a:solidFill>
                  <a:schemeClr val="accent6"/>
                </a:solidFill>
              </a:rPr>
              <a:t>. </a:t>
            </a:r>
          </a:p>
          <a:p>
            <a:endParaRPr lang="ru-RU"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6016" y="4258628"/>
            <a:ext cx="4104456" cy="253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676023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685800" y="476672"/>
            <a:ext cx="8350696" cy="1008112"/>
          </a:xfrm>
        </p:spPr>
        <p:txBody>
          <a:bodyPr/>
          <a:lstStyle/>
          <a:p>
            <a:r>
              <a:rPr lang="ru-RU" b="1" dirty="0" smtClean="0">
                <a:solidFill>
                  <a:schemeClr val="accent6"/>
                </a:solidFill>
                <a:latin typeface="Constantia" pitchFamily="18" charset="0"/>
              </a:rPr>
              <a:t>«Как помочь ребенку учиться ?»</a:t>
            </a:r>
            <a:br>
              <a:rPr lang="ru-RU" b="1" dirty="0" smtClean="0">
                <a:solidFill>
                  <a:schemeClr val="accent6"/>
                </a:solidFill>
                <a:latin typeface="Constantia" pitchFamily="18" charset="0"/>
              </a:rPr>
            </a:br>
            <a:endParaRPr lang="ru-RU" dirty="0">
              <a:solidFill>
                <a:schemeClr val="accent6"/>
              </a:solidFill>
            </a:endParaRPr>
          </a:p>
        </p:txBody>
      </p:sp>
      <p:sp>
        <p:nvSpPr>
          <p:cNvPr id="5" name="Объект 4"/>
          <p:cNvSpPr>
            <a:spLocks noGrp="1"/>
          </p:cNvSpPr>
          <p:nvPr>
            <p:ph idx="1"/>
          </p:nvPr>
        </p:nvSpPr>
        <p:spPr>
          <a:xfrm>
            <a:off x="899592" y="1484784"/>
            <a:ext cx="8136904" cy="3528392"/>
          </a:xfrm>
        </p:spPr>
        <p:txBody>
          <a:bodyPr/>
          <a:lstStyle/>
          <a:p>
            <a:pPr algn="just" fontAlgn="auto">
              <a:lnSpc>
                <a:spcPct val="80000"/>
              </a:lnSpc>
              <a:spcAft>
                <a:spcPts val="0"/>
              </a:spcAft>
              <a:buClr>
                <a:schemeClr val="accent6"/>
              </a:buClr>
              <a:buFont typeface="Wingdings" pitchFamily="2" charset="2"/>
              <a:buChar char="§"/>
              <a:defRPr/>
            </a:pPr>
            <a:r>
              <a:rPr lang="ru-RU" sz="2200" dirty="0">
                <a:solidFill>
                  <a:schemeClr val="accent6"/>
                </a:solidFill>
                <a:latin typeface="Constantia" pitchFamily="18" charset="0"/>
              </a:rPr>
              <a:t>Относитесь к ребенку как к равному, поощряйте его самостоятельность, формируйте у него активную жизненную позицию, веру в себя и свои силы.</a:t>
            </a:r>
          </a:p>
          <a:p>
            <a:pPr algn="just">
              <a:lnSpc>
                <a:spcPct val="80000"/>
              </a:lnSpc>
              <a:buClr>
                <a:schemeClr val="accent6"/>
              </a:buClr>
              <a:buFont typeface="Wingdings" pitchFamily="2" charset="2"/>
              <a:buChar char="§"/>
              <a:defRPr/>
            </a:pPr>
            <a:endParaRPr lang="ru-RU" sz="2200" dirty="0">
              <a:solidFill>
                <a:schemeClr val="accent6"/>
              </a:solidFill>
              <a:latin typeface="Constantia" pitchFamily="18" charset="0"/>
            </a:endParaRPr>
          </a:p>
          <a:p>
            <a:pPr algn="just" fontAlgn="auto">
              <a:lnSpc>
                <a:spcPct val="80000"/>
              </a:lnSpc>
              <a:spcAft>
                <a:spcPts val="0"/>
              </a:spcAft>
              <a:buClr>
                <a:schemeClr val="accent6"/>
              </a:buClr>
              <a:buFont typeface="Wingdings" pitchFamily="2" charset="2"/>
              <a:buChar char="§"/>
              <a:defRPr/>
            </a:pPr>
            <a:r>
              <a:rPr lang="ru-RU" sz="2200" dirty="0">
                <a:solidFill>
                  <a:schemeClr val="accent6"/>
                </a:solidFill>
                <a:latin typeface="Constantia" pitchFamily="18" charset="0"/>
              </a:rPr>
              <a:t>Поощряйте и стимулируйте двигательную активность ребенка, приучайте его к обязательному выполнению утренней гимнастики, физических упражнений. </a:t>
            </a:r>
          </a:p>
          <a:p>
            <a:pPr algn="just">
              <a:lnSpc>
                <a:spcPct val="80000"/>
              </a:lnSpc>
              <a:buClr>
                <a:schemeClr val="accent6"/>
              </a:buClr>
              <a:buFont typeface="Wingdings" pitchFamily="2" charset="2"/>
              <a:buChar char="§"/>
              <a:defRPr/>
            </a:pPr>
            <a:endParaRPr lang="ru-RU" sz="2200" dirty="0">
              <a:solidFill>
                <a:schemeClr val="accent6"/>
              </a:solidFill>
              <a:latin typeface="Constantia" pitchFamily="18" charset="0"/>
            </a:endParaRPr>
          </a:p>
          <a:p>
            <a:pPr algn="just" fontAlgn="auto">
              <a:lnSpc>
                <a:spcPct val="80000"/>
              </a:lnSpc>
              <a:spcAft>
                <a:spcPts val="0"/>
              </a:spcAft>
              <a:buClr>
                <a:schemeClr val="accent6"/>
              </a:buClr>
              <a:buFont typeface="Wingdings" pitchFamily="2" charset="2"/>
              <a:buChar char="§"/>
              <a:defRPr/>
            </a:pPr>
            <a:r>
              <a:rPr lang="ru-RU" sz="2200" dirty="0">
                <a:solidFill>
                  <a:schemeClr val="accent6"/>
                </a:solidFill>
                <a:latin typeface="Constantia" pitchFamily="18" charset="0"/>
              </a:rPr>
              <a:t>Используйте различные упражнения для развития мышления ребенка. </a:t>
            </a:r>
            <a:br>
              <a:rPr lang="ru-RU" sz="2200" dirty="0">
                <a:solidFill>
                  <a:schemeClr val="accent6"/>
                </a:solidFill>
                <a:latin typeface="Constantia" pitchFamily="18" charset="0"/>
              </a:rPr>
            </a:br>
            <a:r>
              <a:rPr lang="ru-RU" sz="2200" dirty="0">
                <a:solidFill>
                  <a:schemeClr val="accent6"/>
                </a:solidFill>
                <a:latin typeface="Constantia" pitchFamily="18" charset="0"/>
              </a:rPr>
              <a:t/>
            </a:r>
            <a:br>
              <a:rPr lang="ru-RU" sz="2200" dirty="0">
                <a:solidFill>
                  <a:schemeClr val="accent6"/>
                </a:solidFill>
                <a:latin typeface="Constantia" pitchFamily="18" charset="0"/>
              </a:rPr>
            </a:br>
            <a:endParaRPr lang="ru-RU" sz="2200" dirty="0">
              <a:solidFill>
                <a:schemeClr val="accent6"/>
              </a:solidFill>
              <a:latin typeface="Constantia" pitchFamily="18" charset="0"/>
            </a:endParaRPr>
          </a:p>
        </p:txBody>
      </p:sp>
      <p:pic>
        <p:nvPicPr>
          <p:cNvPr id="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3808" y="4298832"/>
            <a:ext cx="4104456" cy="2489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228832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99592" y="188640"/>
            <a:ext cx="8136904" cy="2952328"/>
          </a:xfrm>
        </p:spPr>
        <p:txBody>
          <a:bodyPr/>
          <a:lstStyle/>
          <a:p>
            <a:pPr marL="457200" indent="-457200" algn="just">
              <a:buClr>
                <a:schemeClr val="accent6"/>
              </a:buClr>
              <a:buFont typeface="Wingdings" pitchFamily="2" charset="2"/>
              <a:buChar char="§"/>
              <a:defRPr/>
            </a:pPr>
            <a:r>
              <a:rPr lang="ru-RU" sz="2600" dirty="0">
                <a:solidFill>
                  <a:schemeClr val="accent6"/>
                </a:solidFill>
                <a:latin typeface="Constantia" pitchFamily="18" charset="0"/>
              </a:rPr>
              <a:t>Возьмите за правило: никогда не давать ребенку готовые знания, лучше помочь ему «открыть» их </a:t>
            </a:r>
            <a:r>
              <a:rPr lang="ru-RU" sz="2600" dirty="0" smtClean="0">
                <a:solidFill>
                  <a:schemeClr val="accent6"/>
                </a:solidFill>
                <a:latin typeface="Constantia" pitchFamily="18" charset="0"/>
              </a:rPr>
              <a:t>самому.</a:t>
            </a:r>
            <a:br>
              <a:rPr lang="ru-RU" sz="2600" dirty="0" smtClean="0">
                <a:solidFill>
                  <a:schemeClr val="accent6"/>
                </a:solidFill>
                <a:latin typeface="Constantia" pitchFamily="18" charset="0"/>
              </a:rPr>
            </a:br>
            <a:r>
              <a:rPr lang="ru-RU" sz="2400" dirty="0">
                <a:solidFill>
                  <a:schemeClr val="tx2">
                    <a:lumMod val="75000"/>
                  </a:schemeClr>
                </a:solidFill>
                <a:latin typeface="Constantia" pitchFamily="18" charset="0"/>
              </a:rPr>
              <a:t/>
            </a:r>
            <a:br>
              <a:rPr lang="ru-RU" sz="2400" dirty="0">
                <a:solidFill>
                  <a:schemeClr val="tx2">
                    <a:lumMod val="75000"/>
                  </a:schemeClr>
                </a:solidFill>
                <a:latin typeface="Constantia" pitchFamily="18" charset="0"/>
              </a:rPr>
            </a:br>
            <a:endParaRPr lang="ru-RU" sz="2400" dirty="0"/>
          </a:p>
        </p:txBody>
      </p:sp>
      <p:sp>
        <p:nvSpPr>
          <p:cNvPr id="4" name="TextBox 3"/>
          <p:cNvSpPr txBox="1"/>
          <p:nvPr/>
        </p:nvSpPr>
        <p:spPr>
          <a:xfrm>
            <a:off x="971600" y="1988840"/>
            <a:ext cx="8424936" cy="1938992"/>
          </a:xfrm>
          <a:prstGeom prst="rect">
            <a:avLst/>
          </a:prstGeom>
          <a:noFill/>
        </p:spPr>
        <p:txBody>
          <a:bodyPr wrap="square" rtlCol="0">
            <a:spAutoFit/>
          </a:bodyPr>
          <a:lstStyle/>
          <a:p>
            <a:pPr marL="342900" indent="-342900">
              <a:buClr>
                <a:schemeClr val="accent6"/>
              </a:buClr>
              <a:buFont typeface="Wingdings" pitchFamily="2" charset="2"/>
              <a:buChar char="§"/>
            </a:pPr>
            <a:r>
              <a:rPr lang="ru-RU" dirty="0" smtClean="0">
                <a:solidFill>
                  <a:schemeClr val="accent6"/>
                </a:solidFill>
                <a:latin typeface="Constantia" pitchFamily="18" charset="0"/>
              </a:rPr>
              <a:t>Существует зависимость уровня развития мышления и речи от развития мелкой моторики рук, поэтому пусть ваш ребенок чаще лепит из глины и пластилина, вырезает из бумаги, закрашивает фигуры, делает поделки и т.д.</a:t>
            </a:r>
            <a:endParaRPr lang="ru-RU" dirty="0"/>
          </a:p>
        </p:txBody>
      </p:sp>
      <p:pic>
        <p:nvPicPr>
          <p:cNvPr id="5"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1872" y="3927832"/>
            <a:ext cx="3490128" cy="2597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descr="C:\Documents and Settings\User7\Рабочий стол\педсовет от И.В\Наши фотки\DSC0073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6056" y="3861048"/>
            <a:ext cx="3744416" cy="2664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292982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1043608" y="0"/>
            <a:ext cx="7772400" cy="1491952"/>
          </a:xfrm>
        </p:spPr>
        <p:txBody>
          <a:bodyPr/>
          <a:lstStyle/>
          <a:p>
            <a:r>
              <a:rPr lang="ru-RU" b="1" dirty="0" smtClean="0">
                <a:solidFill>
                  <a:schemeClr val="accent6"/>
                </a:solidFill>
                <a:latin typeface="Constantia" pitchFamily="18" charset="0"/>
              </a:rPr>
              <a:t>Развивайте речь ребенка</a:t>
            </a:r>
            <a:r>
              <a:rPr lang="ru-RU" b="1" dirty="0" smtClean="0">
                <a:solidFill>
                  <a:schemeClr val="accent6"/>
                </a:solidFill>
              </a:rPr>
              <a:t>:</a:t>
            </a:r>
            <a:endParaRPr lang="ru-RU" b="1" dirty="0">
              <a:solidFill>
                <a:schemeClr val="accent6"/>
              </a:solidFill>
            </a:endParaRPr>
          </a:p>
        </p:txBody>
      </p:sp>
      <p:sp>
        <p:nvSpPr>
          <p:cNvPr id="4" name="Объект 3"/>
          <p:cNvSpPr>
            <a:spLocks noGrp="1"/>
          </p:cNvSpPr>
          <p:nvPr>
            <p:ph idx="1"/>
          </p:nvPr>
        </p:nvSpPr>
        <p:spPr>
          <a:xfrm>
            <a:off x="1115616" y="1196752"/>
            <a:ext cx="7772400" cy="3240360"/>
          </a:xfrm>
        </p:spPr>
        <p:txBody>
          <a:bodyPr/>
          <a:lstStyle/>
          <a:p>
            <a:pPr>
              <a:lnSpc>
                <a:spcPct val="80000"/>
              </a:lnSpc>
              <a:buClr>
                <a:schemeClr val="accent6"/>
              </a:buClr>
              <a:buFont typeface="Wingdings" pitchFamily="2" charset="2"/>
              <a:buChar char="§"/>
              <a:defRPr/>
            </a:pPr>
            <a:r>
              <a:rPr lang="ru-RU" sz="2400" dirty="0">
                <a:solidFill>
                  <a:schemeClr val="accent6"/>
                </a:solidFill>
                <a:latin typeface="Constantia" pitchFamily="18" charset="0"/>
              </a:rPr>
              <a:t>Вводите в словарь ребенка новые слова, выражения с пояснением их значения и на основе наблюдения.</a:t>
            </a:r>
          </a:p>
          <a:p>
            <a:pPr>
              <a:lnSpc>
                <a:spcPct val="80000"/>
              </a:lnSpc>
              <a:buClr>
                <a:schemeClr val="accent6"/>
              </a:buClr>
              <a:buFont typeface="Wingdings" pitchFamily="2" charset="2"/>
              <a:buChar char="§"/>
              <a:defRPr/>
            </a:pPr>
            <a:r>
              <a:rPr lang="ru-RU" sz="2400" dirty="0">
                <a:solidFill>
                  <a:schemeClr val="accent6"/>
                </a:solidFill>
                <a:latin typeface="Constantia" pitchFamily="18" charset="0"/>
              </a:rPr>
              <a:t>Уточняйте представление вашего ребенка о том или ином предмете и явлении.</a:t>
            </a:r>
          </a:p>
          <a:p>
            <a:pPr>
              <a:lnSpc>
                <a:spcPct val="80000"/>
              </a:lnSpc>
              <a:buClr>
                <a:schemeClr val="accent6"/>
              </a:buClr>
              <a:buFont typeface="Wingdings" pitchFamily="2" charset="2"/>
              <a:buChar char="§"/>
              <a:defRPr/>
            </a:pPr>
            <a:r>
              <a:rPr lang="ru-RU" sz="2400" dirty="0">
                <a:solidFill>
                  <a:schemeClr val="accent6"/>
                </a:solidFill>
                <a:latin typeface="Constantia" pitchFamily="18" charset="0"/>
              </a:rPr>
              <a:t>Поощряйте ребенка составлять рассказы, делиться своими </a:t>
            </a:r>
            <a:r>
              <a:rPr lang="ru-RU" sz="2400" dirty="0" smtClean="0">
                <a:solidFill>
                  <a:schemeClr val="accent6"/>
                </a:solidFill>
                <a:latin typeface="Constantia" pitchFamily="18" charset="0"/>
              </a:rPr>
              <a:t>впечатлениями.</a:t>
            </a:r>
            <a:endParaRPr lang="ru-RU" sz="2400" dirty="0">
              <a:solidFill>
                <a:schemeClr val="accent6"/>
              </a:solidFill>
              <a:latin typeface="Constantia" pitchFamily="18" charset="0"/>
            </a:endParaRPr>
          </a:p>
          <a:p>
            <a:pPr>
              <a:lnSpc>
                <a:spcPct val="80000"/>
              </a:lnSpc>
              <a:buClr>
                <a:schemeClr val="accent6"/>
              </a:buClr>
              <a:buFont typeface="Wingdings" pitchFamily="2" charset="2"/>
              <a:buChar char="§"/>
              <a:defRPr/>
            </a:pPr>
            <a:r>
              <a:rPr lang="ru-RU" sz="2400" dirty="0">
                <a:solidFill>
                  <a:schemeClr val="accent6"/>
                </a:solidFill>
                <a:latin typeface="Constantia" pitchFamily="18" charset="0"/>
              </a:rPr>
              <a:t>Для того, чтобы ребенок правильно и адекватно воспринимал окружающий мир, нужно больше использовать наглядные и технические средства</a:t>
            </a:r>
            <a:r>
              <a:rPr lang="ru-RU" sz="2400" b="1" dirty="0">
                <a:solidFill>
                  <a:schemeClr val="accent6"/>
                </a:solidFill>
                <a:latin typeface="Constantia" pitchFamily="18" charset="0"/>
              </a:rPr>
              <a:t>.</a:t>
            </a:r>
            <a:r>
              <a:rPr lang="ru-RU" sz="2400" dirty="0">
                <a:solidFill>
                  <a:schemeClr val="accent6"/>
                </a:solidFill>
                <a:latin typeface="Constantia" pitchFamily="18" charset="0"/>
              </a:rPr>
              <a:t> </a:t>
            </a:r>
          </a:p>
          <a:p>
            <a:pPr>
              <a:buClr>
                <a:schemeClr val="accent6"/>
              </a:buClr>
            </a:pPr>
            <a:endParaRPr lang="ru-RU" sz="2400" dirty="0"/>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664" y="4435478"/>
            <a:ext cx="3312368" cy="2305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6" descr="C:\Documents and Settings\User7\Рабочий стол\педсовет от И.В\Наши фотки\DSC00717.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20072" y="4435479"/>
            <a:ext cx="3672408" cy="2308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642710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259632" y="-459432"/>
            <a:ext cx="7704856" cy="2880320"/>
          </a:xfrm>
        </p:spPr>
        <p:txBody>
          <a:bodyPr/>
          <a:lstStyle/>
          <a:p>
            <a:r>
              <a:rPr lang="ru-RU" sz="3200" i="1" dirty="0" smtClean="0">
                <a:solidFill>
                  <a:schemeClr val="accent6"/>
                </a:solidFill>
                <a:latin typeface="Constantia" pitchFamily="18" charset="0"/>
              </a:rPr>
              <a:t>Используйте «золотое» правило Я.А. Коменского: </a:t>
            </a:r>
            <a:r>
              <a:rPr lang="ru-RU" sz="3200" b="1" i="1" dirty="0" smtClean="0">
                <a:solidFill>
                  <a:schemeClr val="accent6"/>
                </a:solidFill>
                <a:latin typeface="Constantia" pitchFamily="18" charset="0"/>
              </a:rPr>
              <a:t>«Все, что только можно, представить ребенку наглядно».</a:t>
            </a:r>
            <a:r>
              <a:rPr lang="ru-RU" sz="3200" b="1" dirty="0" smtClean="0">
                <a:solidFill>
                  <a:schemeClr val="accent6"/>
                </a:solidFill>
                <a:latin typeface="Constantia" pitchFamily="18" charset="0"/>
              </a:rPr>
              <a:t> </a:t>
            </a:r>
            <a:endParaRPr lang="ru-RU" sz="3200" dirty="0">
              <a:solidFill>
                <a:schemeClr val="accent6"/>
              </a:solidFill>
            </a:endParaRPr>
          </a:p>
        </p:txBody>
      </p:sp>
      <p:sp>
        <p:nvSpPr>
          <p:cNvPr id="5" name="Объект 4"/>
          <p:cNvSpPr>
            <a:spLocks noGrp="1"/>
          </p:cNvSpPr>
          <p:nvPr>
            <p:ph idx="1"/>
          </p:nvPr>
        </p:nvSpPr>
        <p:spPr>
          <a:xfrm>
            <a:off x="971600" y="1988840"/>
            <a:ext cx="7992888" cy="2592288"/>
          </a:xfrm>
        </p:spPr>
        <p:txBody>
          <a:bodyPr/>
          <a:lstStyle/>
          <a:p>
            <a:pPr marL="0" indent="0">
              <a:buNone/>
            </a:pPr>
            <a:r>
              <a:rPr lang="ru-RU" sz="2400" dirty="0" smtClean="0">
                <a:solidFill>
                  <a:schemeClr val="accent6"/>
                </a:solidFill>
                <a:latin typeface="Constantia" pitchFamily="18" charset="0"/>
              </a:rPr>
              <a:t>Шире используйте рисунки, макеты, диафильмы, совершайте мини-экскурсии с вашим ребенком, при этом обязательно стимулируйте активность ребенка на ознакомление с предметами, восполняйте недостаток зрительной информации с помощью осязания, слуха, обоняния.</a:t>
            </a:r>
          </a:p>
          <a:p>
            <a:endParaRPr lang="ru-RU" dirty="0"/>
          </a:p>
        </p:txBody>
      </p:sp>
      <p:pic>
        <p:nvPicPr>
          <p:cNvPr id="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3895" y="3933056"/>
            <a:ext cx="3650433" cy="2736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922316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611560" y="404664"/>
            <a:ext cx="8352928" cy="3754874"/>
          </a:xfrm>
          <a:prstGeom prst="rect">
            <a:avLst/>
          </a:prstGeom>
        </p:spPr>
        <p:txBody>
          <a:bodyPr wrap="square">
            <a:spAutoFit/>
          </a:bodyPr>
          <a:lstStyle/>
          <a:p>
            <a:pPr algn="ctr"/>
            <a:r>
              <a:rPr lang="ru-RU" sz="3400" dirty="0" smtClean="0">
                <a:solidFill>
                  <a:schemeClr val="accent6"/>
                </a:solidFill>
                <a:latin typeface="Constantia" pitchFamily="18" charset="0"/>
              </a:rPr>
              <a:t>Воспитание и обучение ребенка с особыми образовательными потребностями  требует от педагогов и ро­дителей много терпения, настойчивости, фантазии, что, не­сомненно, даст положительные результаты</a:t>
            </a:r>
            <a:r>
              <a:rPr lang="ru-RU" dirty="0" smtClean="0">
                <a:solidFill>
                  <a:schemeClr val="accent6"/>
                </a:solidFill>
                <a:latin typeface="Constantia" pitchFamily="18" charset="0"/>
              </a:rPr>
              <a:t>.</a:t>
            </a:r>
            <a:endParaRPr lang="ru-RU" dirty="0">
              <a:solidFill>
                <a:schemeClr val="accent6"/>
              </a:solidFill>
              <a:latin typeface="Constantia" pitchFamily="18" charset="0"/>
            </a:endParaRPr>
          </a:p>
        </p:txBody>
      </p:sp>
      <p:pic>
        <p:nvPicPr>
          <p:cNvPr id="5" name="Picture 4" descr="Рука ребенка и взрослого человека"/>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51720" y="4159538"/>
            <a:ext cx="5400600" cy="26704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36571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188640"/>
            <a:ext cx="7772400" cy="1080120"/>
          </a:xfrm>
        </p:spPr>
        <p:txBody>
          <a:bodyPr/>
          <a:lstStyle/>
          <a:p>
            <a:r>
              <a:rPr lang="ru-RU" b="1" dirty="0" smtClean="0">
                <a:solidFill>
                  <a:schemeClr val="accent6"/>
                </a:solidFill>
                <a:latin typeface="Constantia" pitchFamily="18" charset="0"/>
              </a:rPr>
              <a:t>Что значит сопровождать?</a:t>
            </a:r>
            <a:endParaRPr lang="ru-RU" b="1" dirty="0">
              <a:solidFill>
                <a:schemeClr val="accent6"/>
              </a:solidFill>
            </a:endParaRPr>
          </a:p>
        </p:txBody>
      </p:sp>
      <p:sp>
        <p:nvSpPr>
          <p:cNvPr id="3" name="Объект 2"/>
          <p:cNvSpPr>
            <a:spLocks noGrp="1"/>
          </p:cNvSpPr>
          <p:nvPr>
            <p:ph idx="1"/>
          </p:nvPr>
        </p:nvSpPr>
        <p:spPr>
          <a:xfrm>
            <a:off x="971600" y="1268760"/>
            <a:ext cx="7920880" cy="3744416"/>
          </a:xfrm>
        </p:spPr>
        <p:txBody>
          <a:bodyPr/>
          <a:lstStyle/>
          <a:p>
            <a:pPr algn="just">
              <a:buClr>
                <a:schemeClr val="accent6"/>
              </a:buClr>
              <a:buFont typeface="Wingdings" pitchFamily="2" charset="2"/>
              <a:buChar char="§"/>
            </a:pPr>
            <a:r>
              <a:rPr lang="ru-RU" sz="2400" dirty="0" smtClean="0">
                <a:solidFill>
                  <a:schemeClr val="accent6"/>
                </a:solidFill>
                <a:latin typeface="Constantia" pitchFamily="18" charset="0"/>
                <a:cs typeface="Times New Roman" pitchFamily="18" charset="0"/>
              </a:rPr>
              <a:t>«сопровождать - значит идти, ехать вместе с кем-либо в качестве спутника или провожатого» </a:t>
            </a:r>
          </a:p>
          <a:p>
            <a:pPr algn="just">
              <a:buClr>
                <a:schemeClr val="accent6"/>
              </a:buClr>
              <a:buFont typeface="Wingdings" pitchFamily="2" charset="2"/>
              <a:buChar char="§"/>
            </a:pPr>
            <a:endParaRPr lang="ru-RU" sz="2400" dirty="0" smtClean="0">
              <a:solidFill>
                <a:schemeClr val="accent6"/>
              </a:solidFill>
              <a:latin typeface="Constantia" pitchFamily="18" charset="0"/>
              <a:cs typeface="Times New Roman" pitchFamily="18" charset="0"/>
            </a:endParaRPr>
          </a:p>
          <a:p>
            <a:pPr algn="just">
              <a:buClr>
                <a:schemeClr val="accent6"/>
              </a:buClr>
              <a:buFont typeface="Wingdings" pitchFamily="2" charset="2"/>
              <a:buChar char="§"/>
            </a:pPr>
            <a:r>
              <a:rPr lang="ru-RU" sz="2400" dirty="0" smtClean="0">
                <a:solidFill>
                  <a:schemeClr val="accent6"/>
                </a:solidFill>
                <a:latin typeface="Constantia" pitchFamily="18" charset="0"/>
                <a:cs typeface="Times New Roman" pitchFamily="18" charset="0"/>
              </a:rPr>
              <a:t>создать для ребенка, обладающего данными психологическими особенностями, конкретными возможностями, ориентированного на решение определенных личностных задач, </a:t>
            </a:r>
            <a:r>
              <a:rPr lang="ru-RU" sz="2400" dirty="0" smtClean="0">
                <a:solidFill>
                  <a:srgbClr val="FF0000"/>
                </a:solidFill>
                <a:latin typeface="Constantia" pitchFamily="18" charset="0"/>
                <a:cs typeface="Times New Roman" pitchFamily="18" charset="0"/>
              </a:rPr>
              <a:t>соответствующие условия обучения и общения. </a:t>
            </a:r>
          </a:p>
          <a:p>
            <a:endParaRPr lang="ru-RU" dirty="0"/>
          </a:p>
        </p:txBody>
      </p:sp>
      <p:pic>
        <p:nvPicPr>
          <p:cNvPr id="4" name="Рисунок 3" descr="\\Zam_direktora\DOK\Наши фотки\DSC00733.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24128" y="4149080"/>
            <a:ext cx="3312368" cy="2458705"/>
          </a:xfrm>
          <a:prstGeom prst="rect">
            <a:avLst/>
          </a:prstGeom>
          <a:noFill/>
          <a:ln>
            <a:noFill/>
          </a:ln>
        </p:spPr>
      </p:pic>
    </p:spTree>
    <p:extLst>
      <p:ext uri="{BB962C8B-B14F-4D97-AF65-F5344CB8AC3E}">
        <p14:creationId xmlns:p14="http://schemas.microsoft.com/office/powerpoint/2010/main" val="39005825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611560" y="188640"/>
            <a:ext cx="8640960" cy="3046988"/>
          </a:xfrm>
          <a:prstGeom prst="rect">
            <a:avLst/>
          </a:prstGeom>
        </p:spPr>
        <p:txBody>
          <a:bodyPr wrap="square">
            <a:spAutoFit/>
          </a:bodyPr>
          <a:lstStyle/>
          <a:p>
            <a:pPr marL="274320" indent="-274320" algn="ctr" eaLnBrk="1" fontAlgn="auto" hangingPunct="1">
              <a:spcAft>
                <a:spcPts val="0"/>
              </a:spcAft>
              <a:buClr>
                <a:schemeClr val="accent3"/>
              </a:buClr>
              <a:buFontTx/>
              <a:buNone/>
              <a:defRPr/>
            </a:pPr>
            <a:r>
              <a:rPr lang="ru-RU" sz="3200" b="1" dirty="0">
                <a:solidFill>
                  <a:schemeClr val="accent6"/>
                </a:solidFill>
                <a:latin typeface="Constantia" pitchFamily="18" charset="0"/>
              </a:rPr>
              <a:t>Целью    психолого-педагогического    сопровождения   ребенка   в учебно-воспитательном   процессе   является   обеспечение его нормального развития </a:t>
            </a:r>
          </a:p>
          <a:p>
            <a:pPr marL="274320" indent="-274320" algn="ctr" eaLnBrk="1" fontAlgn="auto" hangingPunct="1">
              <a:spcAft>
                <a:spcPts val="0"/>
              </a:spcAft>
              <a:buClr>
                <a:schemeClr val="accent3"/>
              </a:buClr>
              <a:buFontTx/>
              <a:buNone/>
              <a:defRPr/>
            </a:pPr>
            <a:r>
              <a:rPr lang="ru-RU" sz="3200" b="1" dirty="0">
                <a:solidFill>
                  <a:schemeClr val="accent6"/>
                </a:solidFill>
                <a:latin typeface="Constantia" pitchFamily="18" charset="0"/>
              </a:rPr>
              <a:t>    (в соответствии с нормой развития в соответствующем возрасте) </a:t>
            </a:r>
          </a:p>
        </p:txBody>
      </p:sp>
      <p:pic>
        <p:nvPicPr>
          <p:cNvPr id="5" name="Picture 4" descr="C:\Documents and Settings\User7\Рабочий стол\педсовет от И.В\Наши фотки\DSC0073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59832" y="3501008"/>
            <a:ext cx="4248472" cy="3024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354936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7584" y="188640"/>
            <a:ext cx="7992888" cy="1440160"/>
          </a:xfrm>
        </p:spPr>
        <p:txBody>
          <a:bodyPr/>
          <a:lstStyle/>
          <a:p>
            <a:r>
              <a:rPr lang="ru-RU" sz="3600" b="1" dirty="0" smtClean="0">
                <a:solidFill>
                  <a:schemeClr val="accent6"/>
                </a:solidFill>
                <a:latin typeface="Constantia" pitchFamily="18" charset="0"/>
              </a:rPr>
              <a:t> Задачи </a:t>
            </a:r>
            <a:br>
              <a:rPr lang="ru-RU" sz="3600" b="1" dirty="0" smtClean="0">
                <a:solidFill>
                  <a:schemeClr val="accent6"/>
                </a:solidFill>
                <a:latin typeface="Constantia" pitchFamily="18" charset="0"/>
              </a:rPr>
            </a:br>
            <a:r>
              <a:rPr lang="ru-RU" sz="3600" b="1" dirty="0" smtClean="0">
                <a:solidFill>
                  <a:schemeClr val="accent6"/>
                </a:solidFill>
                <a:latin typeface="Constantia" pitchFamily="18" charset="0"/>
              </a:rPr>
              <a:t>психолого-педагогического сопровождения: </a:t>
            </a:r>
            <a:endParaRPr lang="ru-RU" sz="3600" b="1" dirty="0">
              <a:solidFill>
                <a:schemeClr val="accent6"/>
              </a:solidFill>
            </a:endParaRPr>
          </a:p>
        </p:txBody>
      </p:sp>
      <p:sp>
        <p:nvSpPr>
          <p:cNvPr id="3" name="Объект 2"/>
          <p:cNvSpPr>
            <a:spLocks noGrp="1"/>
          </p:cNvSpPr>
          <p:nvPr>
            <p:ph idx="1"/>
          </p:nvPr>
        </p:nvSpPr>
        <p:spPr>
          <a:xfrm>
            <a:off x="827584" y="1988840"/>
            <a:ext cx="8208912" cy="4869160"/>
          </a:xfrm>
        </p:spPr>
        <p:txBody>
          <a:bodyPr/>
          <a:lstStyle/>
          <a:p>
            <a:pPr>
              <a:lnSpc>
                <a:spcPct val="80000"/>
              </a:lnSpc>
              <a:buClr>
                <a:schemeClr val="accent6"/>
              </a:buClr>
              <a:buFont typeface="Wingdings" pitchFamily="2" charset="2"/>
              <a:buChar char="§"/>
              <a:defRPr/>
            </a:pPr>
            <a:r>
              <a:rPr lang="ru-RU" sz="2200" b="1" dirty="0">
                <a:solidFill>
                  <a:schemeClr val="accent6"/>
                </a:solidFill>
              </a:rPr>
              <a:t>-  </a:t>
            </a:r>
            <a:r>
              <a:rPr lang="ru-RU" sz="2200" dirty="0">
                <a:solidFill>
                  <a:schemeClr val="accent6"/>
                </a:solidFill>
                <a:latin typeface="Constantia" pitchFamily="18" charset="0"/>
              </a:rPr>
              <a:t>предупреждение возникновения проблем развития ребенка; </a:t>
            </a:r>
          </a:p>
          <a:p>
            <a:pPr marL="0" indent="0">
              <a:lnSpc>
                <a:spcPct val="80000"/>
              </a:lnSpc>
              <a:buClr>
                <a:schemeClr val="accent6"/>
              </a:buClr>
              <a:buNone/>
              <a:defRPr/>
            </a:pPr>
            <a:r>
              <a:rPr lang="ru-RU" sz="2200" dirty="0">
                <a:solidFill>
                  <a:schemeClr val="accent6"/>
                </a:solidFill>
                <a:latin typeface="Constantia" pitchFamily="18" charset="0"/>
              </a:rPr>
              <a:t>   </a:t>
            </a:r>
          </a:p>
          <a:p>
            <a:pPr>
              <a:lnSpc>
                <a:spcPct val="80000"/>
              </a:lnSpc>
              <a:buClr>
                <a:schemeClr val="accent6"/>
              </a:buClr>
              <a:buFont typeface="Wingdings" pitchFamily="2" charset="2"/>
              <a:buChar char="§"/>
              <a:defRPr/>
            </a:pPr>
            <a:r>
              <a:rPr lang="ru-RU" sz="2200" dirty="0">
                <a:solidFill>
                  <a:schemeClr val="accent6"/>
                </a:solidFill>
                <a:latin typeface="Constantia" pitchFamily="18" charset="0"/>
              </a:rPr>
              <a:t> -  помощь   (содействие)   ребенку   в  решении  актуальных задач развития,   обучения,  социализации:  учебные  трудности,  проблемы  с выбором   образовательного  и  профессионального  маршрута,  нарушения эмоционально-волевой  сферы, проблемы взаимоотношений со сверстниками, учителями, родителями; </a:t>
            </a:r>
          </a:p>
          <a:p>
            <a:pPr marL="0" indent="0">
              <a:lnSpc>
                <a:spcPct val="80000"/>
              </a:lnSpc>
              <a:buClr>
                <a:schemeClr val="accent6"/>
              </a:buClr>
              <a:buNone/>
              <a:defRPr/>
            </a:pPr>
            <a:r>
              <a:rPr lang="ru-RU" sz="2200" dirty="0">
                <a:solidFill>
                  <a:schemeClr val="accent6"/>
                </a:solidFill>
                <a:latin typeface="Constantia" pitchFamily="18" charset="0"/>
              </a:rPr>
              <a:t>    </a:t>
            </a:r>
          </a:p>
          <a:p>
            <a:pPr>
              <a:lnSpc>
                <a:spcPct val="80000"/>
              </a:lnSpc>
              <a:buClr>
                <a:schemeClr val="accent6"/>
              </a:buClr>
              <a:buFont typeface="Wingdings" pitchFamily="2" charset="2"/>
              <a:buChar char="§"/>
              <a:defRPr/>
            </a:pPr>
            <a:r>
              <a:rPr lang="ru-RU" sz="2200" dirty="0">
                <a:solidFill>
                  <a:schemeClr val="accent6"/>
                </a:solidFill>
                <a:latin typeface="Constantia" pitchFamily="18" charset="0"/>
              </a:rPr>
              <a:t>-   психологическое обеспечение образовательных программ;</a:t>
            </a:r>
          </a:p>
          <a:p>
            <a:pPr marL="0" indent="0">
              <a:lnSpc>
                <a:spcPct val="80000"/>
              </a:lnSpc>
              <a:buClr>
                <a:schemeClr val="accent6"/>
              </a:buClr>
              <a:buNone/>
              <a:defRPr/>
            </a:pPr>
            <a:r>
              <a:rPr lang="ru-RU" sz="2200" dirty="0">
                <a:solidFill>
                  <a:schemeClr val="accent6"/>
                </a:solidFill>
                <a:latin typeface="Constantia" pitchFamily="18" charset="0"/>
              </a:rPr>
              <a:t>     </a:t>
            </a:r>
          </a:p>
          <a:p>
            <a:pPr>
              <a:lnSpc>
                <a:spcPct val="80000"/>
              </a:lnSpc>
              <a:buClr>
                <a:schemeClr val="accent6"/>
              </a:buClr>
              <a:buFont typeface="Wingdings" pitchFamily="2" charset="2"/>
              <a:buChar char="§"/>
              <a:defRPr/>
            </a:pPr>
            <a:r>
              <a:rPr lang="ru-RU" sz="2200" dirty="0">
                <a:solidFill>
                  <a:schemeClr val="accent6"/>
                </a:solidFill>
                <a:latin typeface="Constantia" pitchFamily="18" charset="0"/>
              </a:rPr>
              <a:t>-   развитие         психолого-педагогической        компетентности (психологической культуры) учащихся, родителей, педагогов. </a:t>
            </a:r>
          </a:p>
          <a:p>
            <a:endParaRPr lang="ru-RU" sz="2200" dirty="0"/>
          </a:p>
        </p:txBody>
      </p:sp>
    </p:spTree>
    <p:extLst>
      <p:ext uri="{BB962C8B-B14F-4D97-AF65-F5344CB8AC3E}">
        <p14:creationId xmlns:p14="http://schemas.microsoft.com/office/powerpoint/2010/main" val="636828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115616" y="0"/>
            <a:ext cx="7772400" cy="1635968"/>
          </a:xfrm>
        </p:spPr>
        <p:txBody>
          <a:bodyPr/>
          <a:lstStyle/>
          <a:p>
            <a:r>
              <a:rPr lang="ru-RU" b="1" dirty="0" smtClean="0">
                <a:solidFill>
                  <a:schemeClr val="accent6"/>
                </a:solidFill>
                <a:latin typeface="Constantia" pitchFamily="18" charset="0"/>
              </a:rPr>
              <a:t>Необходимость сопровождения</a:t>
            </a:r>
            <a:endParaRPr lang="ru-RU" b="1" dirty="0">
              <a:solidFill>
                <a:schemeClr val="accent6"/>
              </a:solidFill>
            </a:endParaRPr>
          </a:p>
        </p:txBody>
      </p:sp>
      <p:sp>
        <p:nvSpPr>
          <p:cNvPr id="5" name="Объект 4"/>
          <p:cNvSpPr>
            <a:spLocks noGrp="1"/>
          </p:cNvSpPr>
          <p:nvPr>
            <p:ph idx="1"/>
          </p:nvPr>
        </p:nvSpPr>
        <p:spPr>
          <a:xfrm>
            <a:off x="899592" y="1484784"/>
            <a:ext cx="8064896" cy="5040560"/>
          </a:xfrm>
        </p:spPr>
        <p:txBody>
          <a:bodyPr/>
          <a:lstStyle/>
          <a:p>
            <a:pPr marL="0" indent="0">
              <a:buNone/>
            </a:pPr>
            <a:r>
              <a:rPr lang="ru-RU" sz="2400" dirty="0" smtClean="0">
                <a:latin typeface="Constantia" pitchFamily="18" charset="0"/>
                <a:cs typeface="Times New Roman" pitchFamily="18" charset="0"/>
              </a:rPr>
              <a:t>    </a:t>
            </a:r>
            <a:r>
              <a:rPr lang="ru-RU" sz="2400" dirty="0" smtClean="0">
                <a:solidFill>
                  <a:schemeClr val="accent6"/>
                </a:solidFill>
                <a:latin typeface="Constantia" pitchFamily="18" charset="0"/>
                <a:cs typeface="Times New Roman" pitchFamily="18" charset="0"/>
              </a:rPr>
              <a:t>C каждым годом в </a:t>
            </a:r>
            <a:r>
              <a:rPr lang="ru-RU" sz="2400" dirty="0" smtClean="0">
                <a:solidFill>
                  <a:schemeClr val="accent6"/>
                </a:solidFill>
                <a:latin typeface="Constantia" pitchFamily="18" charset="0"/>
                <a:cs typeface="Times New Roman" pitchFamily="18" charset="0"/>
              </a:rPr>
              <a:t>образовательные организации приходит </a:t>
            </a:r>
            <a:r>
              <a:rPr lang="ru-RU" sz="2400" dirty="0" smtClean="0">
                <a:solidFill>
                  <a:schemeClr val="accent6"/>
                </a:solidFill>
                <a:latin typeface="Constantia" pitchFamily="18" charset="0"/>
                <a:cs typeface="Times New Roman" pitchFamily="18" charset="0"/>
              </a:rPr>
              <a:t>все больше детей, которые имеют отклонения от условной возрастной нормы; это не только часто болеющие дети, но и дети с </a:t>
            </a:r>
            <a:r>
              <a:rPr lang="ru-RU" sz="2400" dirty="0" err="1" smtClean="0">
                <a:solidFill>
                  <a:schemeClr val="accent6"/>
                </a:solidFill>
                <a:latin typeface="Constantia" pitchFamily="18" charset="0"/>
                <a:cs typeface="Times New Roman" pitchFamily="18" charset="0"/>
              </a:rPr>
              <a:t>логоневрозами</a:t>
            </a:r>
            <a:r>
              <a:rPr lang="ru-RU" sz="2400" dirty="0" smtClean="0">
                <a:solidFill>
                  <a:schemeClr val="accent6"/>
                </a:solidFill>
                <a:latin typeface="Constantia" pitchFamily="18" charset="0"/>
                <a:cs typeface="Times New Roman" pitchFamily="18" charset="0"/>
              </a:rPr>
              <a:t>, </a:t>
            </a:r>
            <a:r>
              <a:rPr lang="ru-RU" sz="2400" dirty="0" err="1" smtClean="0">
                <a:solidFill>
                  <a:schemeClr val="accent6"/>
                </a:solidFill>
                <a:latin typeface="Constantia" pitchFamily="18" charset="0"/>
                <a:cs typeface="Times New Roman" pitchFamily="18" charset="0"/>
              </a:rPr>
              <a:t>дисграфией</a:t>
            </a:r>
            <a:r>
              <a:rPr lang="ru-RU" sz="2400" dirty="0" smtClean="0">
                <a:solidFill>
                  <a:schemeClr val="accent6"/>
                </a:solidFill>
                <a:latin typeface="Constantia" pitchFamily="18" charset="0"/>
                <a:cs typeface="Times New Roman" pitchFamily="18" charset="0"/>
              </a:rPr>
              <a:t>, </a:t>
            </a:r>
            <a:r>
              <a:rPr lang="ru-RU" sz="2400" dirty="0" err="1" smtClean="0">
                <a:solidFill>
                  <a:schemeClr val="accent6"/>
                </a:solidFill>
                <a:latin typeface="Constantia" pitchFamily="18" charset="0"/>
                <a:cs typeface="Times New Roman" pitchFamily="18" charset="0"/>
              </a:rPr>
              <a:t>дислексией</a:t>
            </a:r>
            <a:r>
              <a:rPr lang="ru-RU" sz="2400" dirty="0" smtClean="0">
                <a:solidFill>
                  <a:schemeClr val="accent6"/>
                </a:solidFill>
                <a:latin typeface="Constantia" pitchFamily="18" charset="0"/>
                <a:cs typeface="Times New Roman" pitchFamily="18" charset="0"/>
              </a:rPr>
              <a:t>, повышенной возбудимостью, нарушениями концентрации и удержания внимания, плохой памятью, повышенной утомляемостью, с синдромом </a:t>
            </a:r>
            <a:r>
              <a:rPr lang="ru-RU" sz="2400" dirty="0" err="1" smtClean="0">
                <a:solidFill>
                  <a:schemeClr val="accent6"/>
                </a:solidFill>
                <a:latin typeface="Constantia" pitchFamily="18" charset="0"/>
                <a:cs typeface="Times New Roman" pitchFamily="18" charset="0"/>
              </a:rPr>
              <a:t>гиперактивности</a:t>
            </a:r>
            <a:r>
              <a:rPr lang="ru-RU" sz="2400" dirty="0" smtClean="0">
                <a:solidFill>
                  <a:schemeClr val="accent6"/>
                </a:solidFill>
                <a:latin typeface="Constantia" pitchFamily="18" charset="0"/>
                <a:cs typeface="Times New Roman" pitchFamily="18" charset="0"/>
              </a:rPr>
              <a:t>, а также с гораздо более серьезными проблемами (ЗПР, аутизм, эпилепсия, </a:t>
            </a:r>
            <a:r>
              <a:rPr lang="ru-RU" sz="2400" dirty="0" smtClean="0">
                <a:solidFill>
                  <a:schemeClr val="accent6"/>
                </a:solidFill>
                <a:latin typeface="Constantia" pitchFamily="18" charset="0"/>
                <a:cs typeface="Times New Roman" pitchFamily="18" charset="0"/>
              </a:rPr>
              <a:t>ДЦП, различной степенью умственной отсталостью). </a:t>
            </a:r>
            <a:r>
              <a:rPr lang="ru-RU" sz="2400" dirty="0" smtClean="0">
                <a:solidFill>
                  <a:schemeClr val="accent6"/>
                </a:solidFill>
                <a:latin typeface="Constantia" pitchFamily="18" charset="0"/>
                <a:cs typeface="Times New Roman" pitchFamily="18" charset="0"/>
              </a:rPr>
              <a:t>Они нуждаются в специализированной помощи, индивидуальной программе, особом режиме.</a:t>
            </a:r>
            <a:endParaRPr lang="ru-RU" sz="2400" dirty="0">
              <a:solidFill>
                <a:schemeClr val="accent6"/>
              </a:solidFill>
            </a:endParaRPr>
          </a:p>
        </p:txBody>
      </p:sp>
    </p:spTree>
    <p:extLst>
      <p:ext uri="{BB962C8B-B14F-4D97-AF65-F5344CB8AC3E}">
        <p14:creationId xmlns:p14="http://schemas.microsoft.com/office/powerpoint/2010/main" val="12625496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755576" y="58846"/>
            <a:ext cx="8388424" cy="5262979"/>
          </a:xfrm>
          <a:prstGeom prst="rect">
            <a:avLst/>
          </a:prstGeom>
        </p:spPr>
        <p:txBody>
          <a:bodyPr wrap="square">
            <a:spAutoFit/>
          </a:bodyPr>
          <a:lstStyle/>
          <a:p>
            <a:endParaRPr lang="ru-RU" sz="2800" dirty="0" smtClean="0">
              <a:solidFill>
                <a:schemeClr val="accent6"/>
              </a:solidFill>
              <a:latin typeface="Constantia" pitchFamily="18" charset="0"/>
            </a:endParaRPr>
          </a:p>
          <a:p>
            <a:r>
              <a:rPr lang="ru-RU" sz="2800" dirty="0" smtClean="0">
                <a:solidFill>
                  <a:schemeClr val="accent6"/>
                </a:solidFill>
                <a:latin typeface="Constantia" pitchFamily="18" charset="0"/>
              </a:rPr>
              <a:t>     По </a:t>
            </a:r>
            <a:r>
              <a:rPr lang="ru-RU" sz="2800" dirty="0" smtClean="0">
                <a:solidFill>
                  <a:schemeClr val="accent6"/>
                </a:solidFill>
                <a:latin typeface="Constantia" pitchFamily="18" charset="0"/>
              </a:rPr>
              <a:t>данным ООН, в мире насчитывается примерно 450 миллионов человек с нарушениями психического и физического развития. </a:t>
            </a:r>
          </a:p>
          <a:p>
            <a:r>
              <a:rPr lang="ru-RU" sz="2800" dirty="0" smtClean="0">
                <a:solidFill>
                  <a:schemeClr val="accent6"/>
                </a:solidFill>
                <a:latin typeface="Constantia" pitchFamily="18" charset="0"/>
              </a:rPr>
              <a:t>	</a:t>
            </a:r>
            <a:endParaRPr lang="ru-RU" sz="2800" dirty="0" smtClean="0">
              <a:solidFill>
                <a:schemeClr val="accent6"/>
              </a:solidFill>
              <a:latin typeface="Constantia" pitchFamily="18" charset="0"/>
            </a:endParaRPr>
          </a:p>
          <a:p>
            <a:r>
              <a:rPr lang="ru-RU" sz="2800" dirty="0" smtClean="0">
                <a:solidFill>
                  <a:schemeClr val="accent6"/>
                </a:solidFill>
                <a:latin typeface="Constantia" pitchFamily="18" charset="0"/>
              </a:rPr>
              <a:t>     Это </a:t>
            </a:r>
            <a:r>
              <a:rPr lang="ru-RU" sz="2800" dirty="0" smtClean="0">
                <a:solidFill>
                  <a:schemeClr val="accent6"/>
                </a:solidFill>
                <a:latin typeface="Constantia" pitchFamily="18" charset="0"/>
              </a:rPr>
              <a:t>составляет 1/10 часть жителей нашей планеты (из них около 200 миллионов детей с ограниченными возможностями). </a:t>
            </a:r>
          </a:p>
          <a:p>
            <a:r>
              <a:rPr lang="ru-RU" sz="2800" dirty="0" smtClean="0">
                <a:solidFill>
                  <a:schemeClr val="accent6"/>
                </a:solidFill>
                <a:latin typeface="Constantia" pitchFamily="18" charset="0"/>
              </a:rPr>
              <a:t>		</a:t>
            </a:r>
            <a:endParaRPr lang="ru-RU" sz="2800" dirty="0" smtClean="0">
              <a:solidFill>
                <a:schemeClr val="accent6"/>
              </a:solidFill>
              <a:latin typeface="Constantia" pitchFamily="18" charset="0"/>
            </a:endParaRPr>
          </a:p>
          <a:p>
            <a:r>
              <a:rPr lang="ru-RU" sz="2800" dirty="0">
                <a:solidFill>
                  <a:schemeClr val="accent6"/>
                </a:solidFill>
                <a:latin typeface="Constantia" pitchFamily="18" charset="0"/>
              </a:rPr>
              <a:t> </a:t>
            </a:r>
            <a:r>
              <a:rPr lang="ru-RU" sz="2800" dirty="0" smtClean="0">
                <a:solidFill>
                  <a:schemeClr val="accent6"/>
                </a:solidFill>
                <a:latin typeface="Constantia" pitchFamily="18" charset="0"/>
              </a:rPr>
              <a:t>    </a:t>
            </a:r>
            <a:r>
              <a:rPr lang="ru-RU" sz="2800" dirty="0" smtClean="0">
                <a:solidFill>
                  <a:schemeClr val="accent6"/>
                </a:solidFill>
                <a:latin typeface="Constantia" pitchFamily="18" charset="0"/>
              </a:rPr>
              <a:t>В </a:t>
            </a:r>
            <a:r>
              <a:rPr lang="ru-RU" sz="2800" dirty="0" smtClean="0">
                <a:solidFill>
                  <a:schemeClr val="accent6"/>
                </a:solidFill>
                <a:latin typeface="Constantia" pitchFamily="18" charset="0"/>
              </a:rPr>
              <a:t>Российской Федерации официально признанными инвалидами считаются свыше 8 миллионов человек</a:t>
            </a:r>
            <a:r>
              <a:rPr lang="ru-RU" dirty="0" smtClean="0"/>
              <a:t>. </a:t>
            </a:r>
            <a:endParaRPr lang="ru-RU" dirty="0"/>
          </a:p>
        </p:txBody>
      </p:sp>
      <p:sp>
        <p:nvSpPr>
          <p:cNvPr id="5" name="Прямоугольник 4"/>
          <p:cNvSpPr/>
          <p:nvPr/>
        </p:nvSpPr>
        <p:spPr>
          <a:xfrm rot="10800000" flipV="1">
            <a:off x="1115616" y="5341857"/>
            <a:ext cx="7272808" cy="1200329"/>
          </a:xfrm>
          <a:prstGeom prst="rect">
            <a:avLst/>
          </a:prstGeom>
        </p:spPr>
        <p:txBody>
          <a:bodyPr wrap="square">
            <a:spAutoFit/>
          </a:bodyPr>
          <a:lstStyle/>
          <a:p>
            <a:pPr lvl="0" algn="ctr"/>
            <a:r>
              <a:rPr lang="ru-RU" b="1" dirty="0" smtClean="0">
                <a:solidFill>
                  <a:schemeClr val="accent6"/>
                </a:solidFill>
                <a:ea typeface="Times New Roman" pitchFamily="18" charset="0"/>
                <a:cs typeface="Times New Roman" pitchFamily="18" charset="0"/>
              </a:rPr>
              <a:t>В </a:t>
            </a:r>
            <a:r>
              <a:rPr lang="ru-RU" b="1" dirty="0">
                <a:solidFill>
                  <a:schemeClr val="accent6"/>
                </a:solidFill>
                <a:ea typeface="Times New Roman" pitchFamily="18" charset="0"/>
                <a:cs typeface="Times New Roman" pitchFamily="18" charset="0"/>
              </a:rPr>
              <a:t>Иркутской области </a:t>
            </a:r>
            <a:r>
              <a:rPr lang="ru-RU" b="1" dirty="0">
                <a:solidFill>
                  <a:schemeClr val="accent6"/>
                </a:solidFill>
                <a:ea typeface="Times New Roman" pitchFamily="18" charset="0"/>
                <a:cs typeface="Times New Roman" pitchFamily="18" charset="0"/>
              </a:rPr>
              <a:t>примерно 2,5% </a:t>
            </a:r>
            <a:r>
              <a:rPr lang="ru-RU" b="1" dirty="0" smtClean="0">
                <a:solidFill>
                  <a:schemeClr val="accent6"/>
                </a:solidFill>
                <a:ea typeface="Times New Roman" pitchFamily="18" charset="0"/>
                <a:cs typeface="Times New Roman" pitchFamily="18" charset="0"/>
              </a:rPr>
              <a:t> </a:t>
            </a:r>
            <a:r>
              <a:rPr lang="ru-RU" b="1" dirty="0">
                <a:solidFill>
                  <a:schemeClr val="accent6"/>
                </a:solidFill>
                <a:ea typeface="Times New Roman" pitchFamily="18" charset="0"/>
                <a:cs typeface="Times New Roman" pitchFamily="18" charset="0"/>
              </a:rPr>
              <a:t>детского населения </a:t>
            </a:r>
            <a:r>
              <a:rPr lang="ru-RU" b="1" dirty="0" smtClean="0">
                <a:solidFill>
                  <a:schemeClr val="accent6"/>
                </a:solidFill>
                <a:ea typeface="Times New Roman" pitchFamily="18" charset="0"/>
                <a:cs typeface="Times New Roman" pitchFamily="18" charset="0"/>
              </a:rPr>
              <a:t>признаны инвалидами </a:t>
            </a:r>
            <a:endParaRPr lang="ru-RU" b="1" dirty="0">
              <a:solidFill>
                <a:schemeClr val="accent6"/>
              </a:solidFill>
              <a:ea typeface="Times New Roman" pitchFamily="18" charset="0"/>
              <a:cs typeface="Times New Roman" pitchFamily="18" charset="0"/>
            </a:endParaRPr>
          </a:p>
          <a:p>
            <a:pPr lvl="0" algn="ctr"/>
            <a:endParaRPr lang="ru-RU" b="1" dirty="0">
              <a:solidFill>
                <a:schemeClr val="accent6"/>
              </a:solidFill>
              <a:cs typeface="Times New Roman" pitchFamily="18" charset="0"/>
            </a:endParaRPr>
          </a:p>
        </p:txBody>
      </p:sp>
    </p:spTree>
    <p:extLst>
      <p:ext uri="{BB962C8B-B14F-4D97-AF65-F5344CB8AC3E}">
        <p14:creationId xmlns:p14="http://schemas.microsoft.com/office/powerpoint/2010/main" val="41419269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99592" y="116633"/>
            <a:ext cx="7992888" cy="4585871"/>
          </a:xfrm>
          <a:prstGeom prst="rect">
            <a:avLst/>
          </a:prstGeom>
        </p:spPr>
        <p:txBody>
          <a:bodyPr wrap="square">
            <a:spAutoFit/>
          </a:bodyPr>
          <a:lstStyle/>
          <a:p>
            <a:pPr marL="342900" indent="-342900">
              <a:buClr>
                <a:schemeClr val="accent6"/>
              </a:buClr>
              <a:buFont typeface="Wingdings" pitchFamily="2" charset="2"/>
              <a:buChar char="§"/>
            </a:pPr>
            <a:r>
              <a:rPr lang="ru-RU" dirty="0" smtClean="0">
                <a:solidFill>
                  <a:schemeClr val="accent6"/>
                </a:solidFill>
                <a:latin typeface="Constantia" pitchFamily="18" charset="0"/>
              </a:rPr>
              <a:t>Все больше осознается, что психофизические нарушения не отрицают человеческой сущности, способности чувствовать, переживать, приобретать социальный опыт. Пришло понимание того, что каждому ребенку необходимо создавать благоприятные условия развития, учитывающие его индивидуальные образовательные потребности и способности. </a:t>
            </a:r>
          </a:p>
          <a:p>
            <a:pPr marL="342900" indent="-342900">
              <a:buClr>
                <a:schemeClr val="accent6"/>
              </a:buClr>
              <a:buFont typeface="Wingdings" pitchFamily="2" charset="2"/>
              <a:buChar char="§"/>
            </a:pPr>
            <a:r>
              <a:rPr lang="ru-RU" dirty="0" smtClean="0">
                <a:solidFill>
                  <a:schemeClr val="accent6"/>
                </a:solidFill>
                <a:latin typeface="Constantia" pitchFamily="18" charset="0"/>
              </a:rPr>
              <a:t>Формируется установка: </a:t>
            </a:r>
          </a:p>
          <a:p>
            <a:pPr marL="177800" indent="-95250">
              <a:buClr>
                <a:schemeClr val="accent6"/>
              </a:buClr>
            </a:pPr>
            <a:r>
              <a:rPr lang="ru-RU" dirty="0" smtClean="0">
                <a:solidFill>
                  <a:schemeClr val="accent6"/>
                </a:solidFill>
                <a:latin typeface="Constantia" pitchFamily="18" charset="0"/>
              </a:rPr>
              <a:t> к каждому ребенку с ОВЗ подходить не с позиции, чего        он не может в силу своего дефекта, а с позиции, что он   может, несмотря на имеющееся нарушение</a:t>
            </a:r>
            <a:r>
              <a:rPr lang="ru-RU" sz="2800" dirty="0" smtClean="0">
                <a:solidFill>
                  <a:schemeClr val="accent6"/>
                </a:solidFill>
                <a:latin typeface="Constantia" pitchFamily="18" charset="0"/>
              </a:rPr>
              <a:t>. </a:t>
            </a:r>
            <a:endParaRPr lang="ru-RU" sz="2800" dirty="0">
              <a:solidFill>
                <a:schemeClr val="accent6"/>
              </a:solidFill>
              <a:latin typeface="Constantia" pitchFamily="18" charset="0"/>
            </a:endParaRPr>
          </a:p>
        </p:txBody>
      </p:sp>
      <p:pic>
        <p:nvPicPr>
          <p:cNvPr id="3" name="Picture 4" descr="C:\Documents and Settings\User7\Рабочий стол\педсовет от И.В\Наши фотки\DSC0073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5776" y="4581128"/>
            <a:ext cx="3672408" cy="2276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397107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188640"/>
            <a:ext cx="7450596" cy="1080120"/>
          </a:xfrm>
        </p:spPr>
        <p:txBody>
          <a:bodyPr/>
          <a:lstStyle/>
          <a:p>
            <a:r>
              <a:rPr lang="ru-RU" b="1" dirty="0" smtClean="0">
                <a:solidFill>
                  <a:schemeClr val="accent6"/>
                </a:solidFill>
                <a:latin typeface="Constantia" pitchFamily="18" charset="0"/>
              </a:rPr>
              <a:t>Цель сопровождения</a:t>
            </a:r>
            <a:r>
              <a:rPr lang="ru-RU" b="1" dirty="0" smtClean="0">
                <a:solidFill>
                  <a:schemeClr val="accent6"/>
                </a:solidFill>
              </a:rPr>
              <a:t>:</a:t>
            </a:r>
            <a:endParaRPr lang="ru-RU" b="1" dirty="0">
              <a:solidFill>
                <a:schemeClr val="accent6"/>
              </a:solidFill>
            </a:endParaRPr>
          </a:p>
        </p:txBody>
      </p:sp>
      <p:sp>
        <p:nvSpPr>
          <p:cNvPr id="3" name="Объект 2"/>
          <p:cNvSpPr>
            <a:spLocks noGrp="1"/>
          </p:cNvSpPr>
          <p:nvPr>
            <p:ph idx="1"/>
          </p:nvPr>
        </p:nvSpPr>
        <p:spPr>
          <a:xfrm>
            <a:off x="971600" y="1196752"/>
            <a:ext cx="7776864" cy="3456385"/>
          </a:xfrm>
        </p:spPr>
        <p:txBody>
          <a:bodyPr/>
          <a:lstStyle/>
          <a:p>
            <a:pPr marL="0" indent="0">
              <a:buNone/>
            </a:pPr>
            <a:r>
              <a:rPr lang="ru-RU" dirty="0">
                <a:solidFill>
                  <a:schemeClr val="accent6"/>
                </a:solidFill>
                <a:latin typeface="Constantia" pitchFamily="18" charset="0"/>
              </a:rPr>
              <a:t>Создание комплексной системы психолого-педагогических условий , способствующих   воспитанию, обучению,       успешной адаптации, реабилитации в социуме детей с учетом их индивидуальных  особенностей </a:t>
            </a:r>
          </a:p>
          <a:p>
            <a:endParaRPr lang="ru-RU"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7824" y="4221088"/>
            <a:ext cx="3793675" cy="24928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397697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187624" y="116633"/>
            <a:ext cx="7704856" cy="4493538"/>
          </a:xfrm>
          <a:prstGeom prst="rect">
            <a:avLst/>
          </a:prstGeom>
        </p:spPr>
        <p:txBody>
          <a:bodyPr wrap="square">
            <a:spAutoFit/>
          </a:bodyPr>
          <a:lstStyle/>
          <a:p>
            <a:pPr marL="274320" indent="-274320" algn="just" eaLnBrk="1" fontAlgn="auto" hangingPunct="1">
              <a:spcAft>
                <a:spcPts val="0"/>
              </a:spcAft>
              <a:buClr>
                <a:schemeClr val="accent3"/>
              </a:buClr>
              <a:buFontTx/>
              <a:buNone/>
              <a:defRPr/>
            </a:pPr>
            <a:r>
              <a:rPr lang="ru-RU" b="1" dirty="0">
                <a:solidFill>
                  <a:schemeClr val="accent6"/>
                </a:solidFill>
              </a:rPr>
              <a:t> </a:t>
            </a:r>
            <a:r>
              <a:rPr lang="ru-RU" sz="2600" dirty="0">
                <a:solidFill>
                  <a:schemeClr val="accent6"/>
                </a:solidFill>
                <a:latin typeface="Constantia" pitchFamily="18" charset="0"/>
              </a:rPr>
              <a:t>У  детей  с  ограниченными  возможностями необходимо  развивать  социальную  компетентность,  навыки  общения  с окружающими.  </a:t>
            </a:r>
          </a:p>
          <a:p>
            <a:pPr marL="274320" indent="-274320" algn="just" eaLnBrk="1" fontAlgn="auto" hangingPunct="1">
              <a:spcAft>
                <a:spcPts val="0"/>
              </a:spcAft>
              <a:buClr>
                <a:schemeClr val="accent3"/>
              </a:buClr>
              <a:buFontTx/>
              <a:buNone/>
              <a:defRPr/>
            </a:pPr>
            <a:r>
              <a:rPr lang="ru-RU" sz="2600" dirty="0">
                <a:solidFill>
                  <a:schemeClr val="accent6"/>
                </a:solidFill>
                <a:latin typeface="Constantia" pitchFamily="18" charset="0"/>
              </a:rPr>
              <a:t>    Преодоление социальной изоляции, расширение возможностей произвольного  взаимодействия  со  сверстниками - существенное условие    позитивных    изменений    в    развитии    таких   детей, совершенствования их способностей к обучению. </a:t>
            </a:r>
            <a:endParaRPr lang="ru-RU" sz="2600" dirty="0">
              <a:solidFill>
                <a:schemeClr val="accent6"/>
              </a:solidFill>
            </a:endParaRPr>
          </a:p>
        </p:txBody>
      </p:sp>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7864" y="4149080"/>
            <a:ext cx="4464496" cy="2518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32685376"/>
      </p:ext>
    </p:extLst>
  </p:cSld>
  <p:clrMapOvr>
    <a:masterClrMapping/>
  </p:clrMapOvr>
</p:sld>
</file>

<file path=ppt/theme/theme1.xml><?xml version="1.0" encoding="utf-8"?>
<a:theme xmlns:a="http://schemas.openxmlformats.org/drawingml/2006/main" name="8">
  <a:themeElements>
    <a:clrScheme name="Тема Offic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Тема Office">
      <a:majorFont>
        <a:latin typeface="Times New Roman"/>
        <a:ea typeface=""/>
        <a:cs typeface=""/>
      </a:majorFont>
      <a:minorFont>
        <a:latin typeface="Times New Roman"/>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Тема Offic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Тема Offic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Тема Offic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Тема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Тема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Template>
  <TotalTime>197</TotalTime>
  <Words>804</Words>
  <Application>Microsoft Office PowerPoint</Application>
  <PresentationFormat>Экран (4:3)</PresentationFormat>
  <Paragraphs>65</Paragraphs>
  <Slides>17</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8</vt:lpstr>
      <vt:lpstr>Сопровождение  детей с особыми  образовательными  потребностями</vt:lpstr>
      <vt:lpstr>Что значит сопровождать?</vt:lpstr>
      <vt:lpstr>Презентация PowerPoint</vt:lpstr>
      <vt:lpstr> Задачи  психолого-педагогического сопровождения: </vt:lpstr>
      <vt:lpstr>Необходимость сопровождения</vt:lpstr>
      <vt:lpstr>Презентация PowerPoint</vt:lpstr>
      <vt:lpstr>Презентация PowerPoint</vt:lpstr>
      <vt:lpstr>Цель сопровождения:</vt:lpstr>
      <vt:lpstr>Презентация PowerPoint</vt:lpstr>
      <vt:lpstr>Основные направления сопровождения:</vt:lpstr>
      <vt:lpstr>Результат сопровождения:</vt:lpstr>
      <vt:lpstr>Особенности работы с детьми с Особыми образовательными потребностями</vt:lpstr>
      <vt:lpstr>«Как помочь ребенку учиться ?» </vt:lpstr>
      <vt:lpstr>Возьмите за правило: никогда не давать ребенку готовые знания, лучше помочь ему «открыть» их самому.  </vt:lpstr>
      <vt:lpstr>Развивайте речь ребенка:</vt:lpstr>
      <vt:lpstr>Используйте «золотое» правило Я.А. Коменского: «Все, что только можно, представить ребенку наглядно». </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Сопровождение  детей с особыми  образовательными  потребностями</dc:title>
  <dc:creator>user</dc:creator>
  <dc:description>http://o5-5.ru - Îïÿòü ïÿòü!  Êîëëåêöèÿ ïðåçåíòàöèé ïî âñåì ïðåäìåòàì. Øàáëîíû PowerPoint</dc:description>
  <cp:lastModifiedBy>user</cp:lastModifiedBy>
  <cp:revision>25</cp:revision>
  <dcterms:created xsi:type="dcterms:W3CDTF">2014-03-20T04:10:53Z</dcterms:created>
  <dcterms:modified xsi:type="dcterms:W3CDTF">2014-12-03T05:25:31Z</dcterms:modified>
</cp:coreProperties>
</file>